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6" r:id="rId5"/>
    <p:sldId id="267" r:id="rId6"/>
    <p:sldId id="268" r:id="rId7"/>
    <p:sldId id="261" r:id="rId8"/>
    <p:sldId id="262" r:id="rId9"/>
    <p:sldId id="263" r:id="rId10"/>
    <p:sldId id="264" r:id="rId11"/>
    <p:sldId id="269"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9" autoAdjust="0"/>
    <p:restoredTop sz="94660"/>
  </p:normalViewPr>
  <p:slideViewPr>
    <p:cSldViewPr snapToGrid="0">
      <p:cViewPr varScale="1">
        <p:scale>
          <a:sx n="86" d="100"/>
          <a:sy n="86" d="100"/>
        </p:scale>
        <p:origin x="50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CCED98-87CC-4153-AC0F-C7CF7F71B469}"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13277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CED98-87CC-4153-AC0F-C7CF7F71B469}"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12396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CED98-87CC-4153-AC0F-C7CF7F71B469}"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67535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CCED98-87CC-4153-AC0F-C7CF7F71B469}"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176427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CED98-87CC-4153-AC0F-C7CF7F71B469}"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32046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CCED98-87CC-4153-AC0F-C7CF7F71B469}"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295076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CCED98-87CC-4153-AC0F-C7CF7F71B469}" type="datetimeFigureOut">
              <a:rPr lang="en-GB" smtClean="0"/>
              <a:t>07/09/2021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210751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CCED98-87CC-4153-AC0F-C7CF7F71B469}" type="datetimeFigureOut">
              <a:rPr lang="en-GB" smtClean="0"/>
              <a:t>07/09/2021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483457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CED98-87CC-4153-AC0F-C7CF7F71B469}" type="datetimeFigureOut">
              <a:rPr lang="en-GB" smtClean="0"/>
              <a:t>07/09/2021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334680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CED98-87CC-4153-AC0F-C7CF7F71B469}"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322419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CED98-87CC-4153-AC0F-C7CF7F71B469}"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A1925A-12B6-4FA6-BF6F-81105B46BF62}" type="slidenum">
              <a:rPr lang="en-GB" smtClean="0"/>
              <a:t>‹#›</a:t>
            </a:fld>
            <a:endParaRPr lang="en-GB"/>
          </a:p>
        </p:txBody>
      </p:sp>
    </p:spTree>
    <p:extLst>
      <p:ext uri="{BB962C8B-B14F-4D97-AF65-F5344CB8AC3E}">
        <p14:creationId xmlns:p14="http://schemas.microsoft.com/office/powerpoint/2010/main" val="285587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CED98-87CC-4153-AC0F-C7CF7F71B469}" type="datetimeFigureOut">
              <a:rPr lang="en-GB" smtClean="0"/>
              <a:t>07/09/2021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925A-12B6-4FA6-BF6F-81105B46BF62}" type="slidenum">
              <a:rPr lang="en-GB" smtClean="0"/>
              <a:t>‹#›</a:t>
            </a:fld>
            <a:endParaRPr lang="en-GB"/>
          </a:p>
        </p:txBody>
      </p:sp>
    </p:spTree>
    <p:extLst>
      <p:ext uri="{BB962C8B-B14F-4D97-AF65-F5344CB8AC3E}">
        <p14:creationId xmlns:p14="http://schemas.microsoft.com/office/powerpoint/2010/main" val="12651696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achel@gem.org.uk" TargetMode="External"/><Relationship Id="rId2" Type="http://schemas.openxmlformats.org/officeDocument/2006/relationships/hyperlink" Target="mailto:Melissa@gem.org.uk" TargetMode="External"/><Relationship Id="rId1" Type="http://schemas.openxmlformats.org/officeDocument/2006/relationships/slideLayout" Target="../slideLayouts/slideLayout2.xml"/><Relationship Id="rId4" Type="http://schemas.openxmlformats.org/officeDocument/2006/relationships/hyperlink" Target="mailto:Devon@gem.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08932" y="2290460"/>
            <a:ext cx="7012672" cy="1439562"/>
          </a:xfrm>
        </p:spPr>
        <p:txBody>
          <a:bodyPr anchor="t">
            <a:normAutofit lnSpcReduction="10000"/>
          </a:bodyPr>
          <a:lstStyle/>
          <a:p>
            <a:pPr algn="l"/>
            <a:r>
              <a:rPr lang="en-GB" sz="2000" dirty="0"/>
              <a:t>“Mentoring is a supportive learning relationship between a caring individual who shares knowledge, experience and wisdom with another individual who is ready and willing to benefit from this exchange, to enrich their professional journey”.</a:t>
            </a:r>
            <a:r>
              <a:rPr lang="en-GB" sz="2000" b="1" dirty="0"/>
              <a:t> 							Suzanne Faure</a:t>
            </a:r>
            <a:endParaRPr lang="en-GB" sz="2000" dirty="0"/>
          </a:p>
          <a:p>
            <a:pPr algn="l"/>
            <a:endParaRPr lang="en-GB" sz="1700" dirty="0">
              <a:solidFill>
                <a:schemeClr val="bg1"/>
              </a:solidFill>
            </a:endParaRPr>
          </a:p>
        </p:txBody>
      </p:sp>
      <p:pic>
        <p:nvPicPr>
          <p:cNvPr id="8" name="Picture 7" descr="Logo, company name&#10;&#10;Description automatically generated">
            <a:extLst>
              <a:ext uri="{FF2B5EF4-FFF2-40B4-BE49-F238E27FC236}">
                <a16:creationId xmlns:a16="http://schemas.microsoft.com/office/drawing/2014/main" id="{0925BECE-F4D1-4118-A545-168E2C642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396" y="561660"/>
            <a:ext cx="3376666" cy="2524058"/>
          </a:xfrm>
          <a:prstGeom prst="rect">
            <a:avLst/>
          </a:prstGeom>
        </p:spPr>
      </p:pic>
      <p:sp>
        <p:nvSpPr>
          <p:cNvPr id="2" name="Title 1"/>
          <p:cNvSpPr>
            <a:spLocks noGrp="1"/>
          </p:cNvSpPr>
          <p:nvPr>
            <p:ph type="ctrTitle"/>
          </p:nvPr>
        </p:nvSpPr>
        <p:spPr>
          <a:xfrm>
            <a:off x="4393441" y="818230"/>
            <a:ext cx="7428163" cy="1107686"/>
          </a:xfrm>
        </p:spPr>
        <p:txBody>
          <a:bodyPr anchor="b">
            <a:normAutofit/>
          </a:bodyPr>
          <a:lstStyle/>
          <a:p>
            <a:r>
              <a:rPr lang="en-GB" sz="6100" dirty="0"/>
              <a:t>One to One </a:t>
            </a:r>
          </a:p>
        </p:txBody>
      </p:sp>
      <p:pic>
        <p:nvPicPr>
          <p:cNvPr id="5" name="Picture 4" descr="A picture containing text, clipart&#10;&#10;Description automatically generated">
            <a:extLst>
              <a:ext uri="{FF2B5EF4-FFF2-40B4-BE49-F238E27FC236}">
                <a16:creationId xmlns:a16="http://schemas.microsoft.com/office/drawing/2014/main" id="{D2B2EB9B-9BAF-4101-B5E9-7E0EC78255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5723" y="4911840"/>
            <a:ext cx="4117396" cy="1000489"/>
          </a:xfrm>
          <a:prstGeom prst="rect">
            <a:avLst/>
          </a:prstGeom>
        </p:spPr>
      </p:pic>
      <p:pic>
        <p:nvPicPr>
          <p:cNvPr id="7" name="Picture 6">
            <a:extLst>
              <a:ext uri="{FF2B5EF4-FFF2-40B4-BE49-F238E27FC236}">
                <a16:creationId xmlns:a16="http://schemas.microsoft.com/office/drawing/2014/main" id="{DA029049-A338-4A6B-8ECC-B2CAAEA191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6240" y="4648409"/>
            <a:ext cx="3584782" cy="1527351"/>
          </a:xfrm>
          <a:prstGeom prst="rect">
            <a:avLst/>
          </a:prstGeom>
        </p:spPr>
      </p:pic>
      <p:sp>
        <p:nvSpPr>
          <p:cNvPr id="11" name="TextBox 10">
            <a:extLst>
              <a:ext uri="{FF2B5EF4-FFF2-40B4-BE49-F238E27FC236}">
                <a16:creationId xmlns:a16="http://schemas.microsoft.com/office/drawing/2014/main" id="{EC257F44-96A0-4B4E-93BD-408A8462AFBF}"/>
              </a:ext>
            </a:extLst>
          </p:cNvPr>
          <p:cNvSpPr txBox="1"/>
          <p:nvPr/>
        </p:nvSpPr>
        <p:spPr>
          <a:xfrm>
            <a:off x="370396" y="4036230"/>
            <a:ext cx="3647422" cy="369332"/>
          </a:xfrm>
          <a:prstGeom prst="rect">
            <a:avLst/>
          </a:prstGeom>
          <a:noFill/>
        </p:spPr>
        <p:txBody>
          <a:bodyPr wrap="square" rtlCol="0">
            <a:spAutoFit/>
          </a:bodyPr>
          <a:lstStyle/>
          <a:p>
            <a:r>
              <a:rPr lang="en-GB" i="1" dirty="0"/>
              <a:t>Generously supported by:</a:t>
            </a:r>
          </a:p>
        </p:txBody>
      </p:sp>
    </p:spTree>
    <p:extLst>
      <p:ext uri="{BB962C8B-B14F-4D97-AF65-F5344CB8AC3E}">
        <p14:creationId xmlns:p14="http://schemas.microsoft.com/office/powerpoint/2010/main" val="3261931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a:t>Reflecting on the session:</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580478" y="1384686"/>
            <a:ext cx="4935239" cy="4084819"/>
          </a:xfrm>
        </p:spPr>
        <p:txBody>
          <a:bodyPr anchor="ctr">
            <a:normAutofit/>
          </a:bodyPr>
          <a:lstStyle/>
          <a:p>
            <a:pPr marL="0" indent="0">
              <a:buNone/>
            </a:pPr>
            <a:r>
              <a:rPr lang="en-GB" sz="2400" dirty="0"/>
              <a:t>Take the time to reflect on your mentoring session. This will give you the opportunity to:</a:t>
            </a:r>
          </a:p>
          <a:p>
            <a:pPr lvl="1"/>
            <a:r>
              <a:rPr lang="en-GB" dirty="0"/>
              <a:t>Clarify any particular points/thinking</a:t>
            </a:r>
          </a:p>
          <a:p>
            <a:pPr lvl="1"/>
            <a:r>
              <a:rPr lang="en-GB" dirty="0"/>
              <a:t>Identify next steps, help and resources</a:t>
            </a:r>
          </a:p>
        </p:txBody>
      </p:sp>
    </p:spTree>
    <p:extLst>
      <p:ext uri="{BB962C8B-B14F-4D97-AF65-F5344CB8AC3E}">
        <p14:creationId xmlns:p14="http://schemas.microsoft.com/office/powerpoint/2010/main" val="142471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What if things go wrong:</a:t>
            </a:r>
          </a:p>
        </p:txBody>
      </p:sp>
      <p:sp>
        <p:nvSpPr>
          <p:cNvPr id="11" name="Rectangle 10">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40026" y="1014884"/>
            <a:ext cx="5807948" cy="4742821"/>
          </a:xfrm>
        </p:spPr>
        <p:txBody>
          <a:bodyPr anchor="ctr">
            <a:normAutofit/>
          </a:bodyPr>
          <a:lstStyle/>
          <a:p>
            <a:pPr marL="0" indent="0">
              <a:buNone/>
            </a:pPr>
            <a:r>
              <a:rPr lang="en-GB" sz="2400" dirty="0"/>
              <a:t>We understand that there may be times when a mentor and mentee aren’t a good match; that there can be technical glitches or time is not on your side. </a:t>
            </a:r>
          </a:p>
          <a:p>
            <a:pPr marL="0" indent="0">
              <a:buNone/>
            </a:pPr>
            <a:endParaRPr lang="en-GB" sz="2400" dirty="0"/>
          </a:p>
          <a:p>
            <a:pPr marL="0" indent="0">
              <a:buNone/>
            </a:pPr>
            <a:r>
              <a:rPr lang="en-GB" sz="2400" dirty="0"/>
              <a:t>If something isn’t working well then do let us know as soon as possible.</a:t>
            </a:r>
          </a:p>
          <a:p>
            <a:pPr marL="0" indent="0">
              <a:buNone/>
            </a:pPr>
            <a:endParaRPr lang="en-GB" sz="2400" dirty="0"/>
          </a:p>
          <a:p>
            <a:pPr marL="0" indent="0">
              <a:buNone/>
            </a:pPr>
            <a:r>
              <a:rPr lang="en-GB" sz="2400" dirty="0"/>
              <a:t>We can re-match mentoring partnerships or find alternative ways of working together, as long as we’re aware that that’s what is needed. </a:t>
            </a:r>
          </a:p>
        </p:txBody>
      </p:sp>
    </p:spTree>
    <p:extLst>
      <p:ext uri="{BB962C8B-B14F-4D97-AF65-F5344CB8AC3E}">
        <p14:creationId xmlns:p14="http://schemas.microsoft.com/office/powerpoint/2010/main" val="377113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Evaluation &amp; Key Contacts</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50675" y="1384686"/>
            <a:ext cx="5786649" cy="4442908"/>
          </a:xfrm>
        </p:spPr>
        <p:txBody>
          <a:bodyPr anchor="ctr">
            <a:normAutofit fontScale="55000" lnSpcReduction="20000"/>
          </a:bodyPr>
          <a:lstStyle/>
          <a:p>
            <a:pPr marL="0" indent="0">
              <a:buNone/>
            </a:pPr>
            <a:r>
              <a:rPr lang="en-GB" sz="3400" dirty="0"/>
              <a:t>A brief evaluation of the mentoring programme will be carried out at the end of February to help GEM understand how the programme has gone. It will also help to inform potential future mentoring programmes. </a:t>
            </a:r>
          </a:p>
          <a:p>
            <a:pPr marL="0" indent="0">
              <a:buNone/>
            </a:pPr>
            <a:endParaRPr lang="en-GB" sz="3400" dirty="0"/>
          </a:p>
          <a:p>
            <a:pPr marL="0" indent="0">
              <a:buNone/>
            </a:pPr>
            <a:r>
              <a:rPr lang="en-GB" sz="3400" dirty="0"/>
              <a:t>If you have any ideas and feedback please do let us know. </a:t>
            </a:r>
          </a:p>
          <a:p>
            <a:pPr marL="0" indent="0">
              <a:buNone/>
            </a:pPr>
            <a:endParaRPr lang="en-GB" sz="3400" dirty="0"/>
          </a:p>
          <a:p>
            <a:pPr marL="0" indent="0">
              <a:buNone/>
            </a:pPr>
            <a:r>
              <a:rPr lang="en-GB" sz="3400" dirty="0"/>
              <a:t>GEM Mentoring Champion: Melissa Maynard  					</a:t>
            </a:r>
            <a:r>
              <a:rPr lang="en-GB" sz="3400" dirty="0">
                <a:hlinkClick r:id="rId2"/>
              </a:rPr>
              <a:t>Melissa@gem.org.uk</a:t>
            </a:r>
            <a:r>
              <a:rPr lang="en-GB" sz="3400" dirty="0"/>
              <a:t> </a:t>
            </a:r>
          </a:p>
          <a:p>
            <a:pPr marL="0" indent="0">
              <a:buNone/>
            </a:pPr>
            <a:endParaRPr lang="en-GB" sz="1600" dirty="0"/>
          </a:p>
          <a:p>
            <a:pPr marL="0" indent="0">
              <a:buNone/>
            </a:pPr>
            <a:r>
              <a:rPr lang="en-GB" sz="3400" dirty="0"/>
              <a:t>GEM Director: Rachel Tranter 		            				</a:t>
            </a:r>
            <a:r>
              <a:rPr lang="en-GB" sz="3400" dirty="0">
                <a:hlinkClick r:id="rId3"/>
              </a:rPr>
              <a:t>Rachel@gem.org.uk</a:t>
            </a:r>
            <a:endParaRPr lang="en-GB" sz="3400" dirty="0"/>
          </a:p>
          <a:p>
            <a:pPr marL="0" indent="0">
              <a:buNone/>
            </a:pPr>
            <a:endParaRPr lang="en-GB" sz="1800" dirty="0"/>
          </a:p>
          <a:p>
            <a:pPr marL="0" indent="0">
              <a:buNone/>
            </a:pPr>
            <a:r>
              <a:rPr lang="en-GB" sz="3400" dirty="0"/>
              <a:t>GEM Communications Manager: Devon Turner		</a:t>
            </a:r>
          </a:p>
          <a:p>
            <a:pPr marL="0" indent="0">
              <a:buNone/>
            </a:pPr>
            <a:r>
              <a:rPr lang="en-GB" sz="3400" dirty="0"/>
              <a:t>			</a:t>
            </a:r>
            <a:r>
              <a:rPr lang="en-GB" sz="3400" dirty="0">
                <a:hlinkClick r:id="rId4"/>
              </a:rPr>
              <a:t>Devon@gem.org.uk</a:t>
            </a:r>
            <a:r>
              <a:rPr lang="en-GB" sz="3400" dirty="0"/>
              <a:t> </a:t>
            </a:r>
          </a:p>
          <a:p>
            <a:pPr marL="0" indent="0">
              <a:buNone/>
            </a:pPr>
            <a:endParaRPr lang="en-GB" sz="1600" dirty="0"/>
          </a:p>
          <a:p>
            <a:pPr marL="0" indent="0">
              <a:buNone/>
            </a:pPr>
            <a:endParaRPr lang="en-GB" sz="1600" dirty="0"/>
          </a:p>
        </p:txBody>
      </p:sp>
    </p:spTree>
    <p:extLst>
      <p:ext uri="{BB962C8B-B14F-4D97-AF65-F5344CB8AC3E}">
        <p14:creationId xmlns:p14="http://schemas.microsoft.com/office/powerpoint/2010/main" val="339437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Aim</a:t>
            </a:r>
          </a:p>
        </p:txBody>
      </p:sp>
      <p:sp>
        <p:nvSpPr>
          <p:cNvPr id="18" name="Rectangle 17">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580478" y="1384686"/>
            <a:ext cx="4935239" cy="4084819"/>
          </a:xfrm>
        </p:spPr>
        <p:txBody>
          <a:bodyPr anchor="ctr">
            <a:normAutofit/>
          </a:bodyPr>
          <a:lstStyle/>
          <a:p>
            <a:pPr marL="0" indent="0">
              <a:buNone/>
            </a:pPr>
            <a:r>
              <a:rPr lang="en-GB" sz="2400" dirty="0"/>
              <a:t>To support people with learning roles in museums and heritage.</a:t>
            </a:r>
          </a:p>
          <a:p>
            <a:pPr marL="0" indent="0">
              <a:buNone/>
            </a:pPr>
            <a:endParaRPr lang="en-GB" sz="2400" dirty="0"/>
          </a:p>
          <a:p>
            <a:pPr marL="0" lvl="0" indent="0">
              <a:buNone/>
            </a:pPr>
            <a:r>
              <a:rPr lang="en-GB" sz="2400" dirty="0"/>
              <a:t>2-3 x bookable mentoring sessions (60-90 minutes each)</a:t>
            </a:r>
          </a:p>
          <a:p>
            <a:pPr marL="0" lvl="0" indent="0">
              <a:buNone/>
            </a:pPr>
            <a:endParaRPr lang="en-GB" sz="2400" dirty="0"/>
          </a:p>
          <a:p>
            <a:pPr marL="0" lvl="0" indent="0">
              <a:buNone/>
            </a:pPr>
            <a:r>
              <a:rPr lang="en-GB" sz="2400" dirty="0"/>
              <a:t>Between October 2021 and January 2022</a:t>
            </a:r>
          </a:p>
          <a:p>
            <a:pPr marL="0" lvl="0" indent="0">
              <a:buNone/>
            </a:pPr>
            <a:endParaRPr lang="en-GB" sz="2000" dirty="0"/>
          </a:p>
        </p:txBody>
      </p:sp>
    </p:spTree>
    <p:extLst>
      <p:ext uri="{BB962C8B-B14F-4D97-AF65-F5344CB8AC3E}">
        <p14:creationId xmlns:p14="http://schemas.microsoft.com/office/powerpoint/2010/main" val="128277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FCD5149A-9A4C-49FF-A68F-6D8D6D94DC9D}"/>
              </a:ext>
            </a:extLst>
          </p:cNvPr>
          <p:cNvSpPr>
            <a:spLocks noGrp="1"/>
          </p:cNvSpPr>
          <p:nvPr>
            <p:ph type="title"/>
          </p:nvPr>
        </p:nvSpPr>
        <p:spPr>
          <a:xfrm>
            <a:off x="1370731" y="1384685"/>
            <a:ext cx="4121975" cy="4084820"/>
          </a:xfrm>
        </p:spPr>
        <p:txBody>
          <a:bodyPr>
            <a:normAutofit/>
          </a:bodyPr>
          <a:lstStyle/>
          <a:p>
            <a:r>
              <a:rPr lang="en-GB" sz="4000"/>
              <a:t>The mentoring agreement</a:t>
            </a:r>
          </a:p>
        </p:txBody>
      </p:sp>
      <p:sp>
        <p:nvSpPr>
          <p:cNvPr id="18" name="Rectangle 17">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50675" y="1384686"/>
            <a:ext cx="5691115" cy="4084819"/>
          </a:xfrm>
        </p:spPr>
        <p:txBody>
          <a:bodyPr anchor="ctr">
            <a:normAutofit/>
          </a:bodyPr>
          <a:lstStyle/>
          <a:p>
            <a:pPr marL="0" indent="0">
              <a:buNone/>
            </a:pPr>
            <a:r>
              <a:rPr lang="en-GB" sz="2400" dirty="0"/>
              <a:t>Throughout the mentoring process we ask that both the mentor and mentee are:</a:t>
            </a:r>
          </a:p>
          <a:p>
            <a:pPr marL="0" indent="0">
              <a:buNone/>
            </a:pPr>
            <a:endParaRPr lang="en-GB" sz="2400" dirty="0"/>
          </a:p>
          <a:p>
            <a:pPr lvl="1"/>
            <a:r>
              <a:rPr lang="en-GB" dirty="0"/>
              <a:t>respectful of each other’s views and experiences</a:t>
            </a:r>
          </a:p>
          <a:p>
            <a:pPr lvl="1"/>
            <a:r>
              <a:rPr lang="en-GB" dirty="0"/>
              <a:t>actively listen</a:t>
            </a:r>
          </a:p>
          <a:p>
            <a:pPr lvl="1"/>
            <a:r>
              <a:rPr lang="en-GB" dirty="0"/>
              <a:t>are open and honest </a:t>
            </a:r>
          </a:p>
          <a:p>
            <a:pPr lvl="1"/>
            <a:r>
              <a:rPr lang="en-GB" dirty="0"/>
              <a:t>understand that the contents of the mentoring sessions are confidential</a:t>
            </a:r>
          </a:p>
          <a:p>
            <a:pPr lvl="1"/>
            <a:r>
              <a:rPr lang="en-GB" dirty="0"/>
              <a:t>aware of the programme expectations</a:t>
            </a:r>
          </a:p>
          <a:p>
            <a:pPr marL="457200" lvl="1" indent="0">
              <a:buNone/>
            </a:pPr>
            <a:endParaRPr lang="en-GB" sz="2000" dirty="0"/>
          </a:p>
        </p:txBody>
      </p:sp>
    </p:spTree>
    <p:extLst>
      <p:ext uri="{BB962C8B-B14F-4D97-AF65-F5344CB8AC3E}">
        <p14:creationId xmlns:p14="http://schemas.microsoft.com/office/powerpoint/2010/main" val="27370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FCD5149A-9A4C-49FF-A68F-6D8D6D94DC9D}"/>
              </a:ext>
            </a:extLst>
          </p:cNvPr>
          <p:cNvSpPr>
            <a:spLocks noGrp="1"/>
          </p:cNvSpPr>
          <p:nvPr>
            <p:ph type="title"/>
          </p:nvPr>
        </p:nvSpPr>
        <p:spPr>
          <a:xfrm>
            <a:off x="1370731" y="1384685"/>
            <a:ext cx="4121975" cy="4084820"/>
          </a:xfrm>
        </p:spPr>
        <p:txBody>
          <a:bodyPr>
            <a:normAutofit/>
          </a:bodyPr>
          <a:lstStyle/>
          <a:p>
            <a:r>
              <a:rPr lang="en-GB" sz="4000" dirty="0"/>
              <a:t>What the mentor brings:</a:t>
            </a:r>
          </a:p>
        </p:txBody>
      </p:sp>
      <p:sp>
        <p:nvSpPr>
          <p:cNvPr id="18" name="Rectangle 17">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320413" y="1384686"/>
            <a:ext cx="5566787" cy="4453406"/>
          </a:xfrm>
        </p:spPr>
        <p:txBody>
          <a:bodyPr anchor="ctr">
            <a:normAutofit fontScale="77500" lnSpcReduction="20000"/>
          </a:bodyPr>
          <a:lstStyle/>
          <a:p>
            <a:pPr marL="0" indent="0">
              <a:buNone/>
            </a:pPr>
            <a:r>
              <a:rPr lang="en-GB" sz="2600" dirty="0"/>
              <a:t>“A mentor is a more experienced individual willing to share knowledge with someone less experienced in a relationship of mutual trust” 					</a:t>
            </a:r>
            <a:r>
              <a:rPr lang="en-GB" sz="2600" b="1" dirty="0"/>
              <a:t>David Clutterbuck</a:t>
            </a:r>
          </a:p>
          <a:p>
            <a:pPr marL="0" indent="0">
              <a:buNone/>
            </a:pPr>
            <a:endParaRPr lang="en-GB" sz="2600" dirty="0"/>
          </a:p>
          <a:p>
            <a:pPr marL="0" indent="0">
              <a:buNone/>
            </a:pPr>
            <a:r>
              <a:rPr lang="en-GB" sz="2600" dirty="0"/>
              <a:t>“A mentor provides a support, advice and assistance in a way that empowers the mentee” 				</a:t>
            </a:r>
            <a:r>
              <a:rPr lang="en-GB" sz="2600" b="1" dirty="0"/>
              <a:t>Julie Starr</a:t>
            </a:r>
          </a:p>
          <a:p>
            <a:pPr marL="0" indent="0">
              <a:buNone/>
            </a:pPr>
            <a:endParaRPr lang="en-GB" sz="2600" b="1" dirty="0"/>
          </a:p>
          <a:p>
            <a:pPr marL="0" indent="0">
              <a:buNone/>
            </a:pPr>
            <a:r>
              <a:rPr lang="en-GB" sz="2600" dirty="0"/>
              <a:t>“Mentoring involves primarily listening with empathy, sharing experience (usually mutually), professional friendship, developing insight through reflection, being a sounding board, encouraging” 			</a:t>
            </a:r>
            <a:r>
              <a:rPr lang="en-GB" sz="2600" b="1" dirty="0"/>
              <a:t>David Clutterbuck</a:t>
            </a:r>
            <a:endParaRPr lang="en-GB" sz="2600" dirty="0"/>
          </a:p>
          <a:p>
            <a:pPr marL="457200" lvl="1" indent="0">
              <a:buNone/>
            </a:pPr>
            <a:endParaRPr lang="en-GB" sz="1400" dirty="0"/>
          </a:p>
        </p:txBody>
      </p:sp>
    </p:spTree>
    <p:extLst>
      <p:ext uri="{BB962C8B-B14F-4D97-AF65-F5344CB8AC3E}">
        <p14:creationId xmlns:p14="http://schemas.microsoft.com/office/powerpoint/2010/main" val="44293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FCD5149A-9A4C-49FF-A68F-6D8D6D94DC9D}"/>
              </a:ext>
            </a:extLst>
          </p:cNvPr>
          <p:cNvSpPr>
            <a:spLocks noGrp="1"/>
          </p:cNvSpPr>
          <p:nvPr>
            <p:ph type="title"/>
          </p:nvPr>
        </p:nvSpPr>
        <p:spPr>
          <a:xfrm>
            <a:off x="1370731" y="1384685"/>
            <a:ext cx="4121975" cy="4084820"/>
          </a:xfrm>
        </p:spPr>
        <p:txBody>
          <a:bodyPr>
            <a:normAutofit/>
          </a:bodyPr>
          <a:lstStyle/>
          <a:p>
            <a:r>
              <a:rPr lang="en-GB" sz="4000" dirty="0"/>
              <a:t>What the mentor brings:</a:t>
            </a:r>
          </a:p>
        </p:txBody>
      </p:sp>
      <p:sp>
        <p:nvSpPr>
          <p:cNvPr id="18" name="Rectangle 17">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141061" y="730489"/>
            <a:ext cx="5667269" cy="5734966"/>
          </a:xfrm>
        </p:spPr>
        <p:txBody>
          <a:bodyPr anchor="ctr">
            <a:normAutofit fontScale="92500" lnSpcReduction="20000"/>
          </a:bodyPr>
          <a:lstStyle/>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T</a:t>
            </a:r>
            <a:r>
              <a:rPr lang="en-GB" sz="2000" dirty="0">
                <a:effectLst/>
                <a:ea typeface="Times New Roman" panose="02020603050405020304" pitchFamily="18" charset="0"/>
                <a:cs typeface="Times New Roman" panose="02020603050405020304" pitchFamily="18" charset="0"/>
              </a:rPr>
              <a:t>ools, tips and techniques.</a:t>
            </a:r>
          </a:p>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Listening carefully and looking for patterns.</a:t>
            </a:r>
            <a:r>
              <a:rPr lang="en-GB" sz="2000" dirty="0">
                <a:effectLst/>
                <a:ea typeface="Times New Roman" panose="02020603050405020304" pitchFamily="18" charset="0"/>
                <a:cs typeface="Times New Roman" panose="02020603050405020304" pitchFamily="18" charset="0"/>
              </a:rPr>
              <a:t> </a:t>
            </a:r>
          </a:p>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Facilitation through questioning and reframing to look at something from a different perspective.</a:t>
            </a:r>
          </a:p>
          <a:p>
            <a:pPr marL="342900" lvl="0" indent="-342900">
              <a:spcAft>
                <a:spcPts val="800"/>
              </a:spcAft>
              <a:buSzPts val="1000"/>
              <a:buFont typeface="Symbol" panose="05050102010706020507" pitchFamily="18" charset="2"/>
              <a:buChar char=""/>
              <a:tabLst>
                <a:tab pos="457200" algn="l"/>
              </a:tabLst>
            </a:pPr>
            <a:r>
              <a:rPr lang="en-GB" sz="2000" dirty="0">
                <a:effectLst/>
                <a:ea typeface="Times New Roman" panose="02020603050405020304" pitchFamily="18" charset="0"/>
                <a:cs typeface="Times New Roman" panose="02020603050405020304" pitchFamily="18" charset="0"/>
              </a:rPr>
              <a:t>Expertise – whilst we will focus on heritage education there’s a lot of other expertise that we bring as well. </a:t>
            </a:r>
          </a:p>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Signposting to other sources of information - e.g. </a:t>
            </a:r>
            <a:r>
              <a:rPr lang="en-GB" sz="2000" dirty="0">
                <a:effectLst/>
                <a:ea typeface="Times New Roman" panose="02020603050405020304" pitchFamily="18" charset="0"/>
                <a:cs typeface="Times New Roman" panose="02020603050405020304" pitchFamily="18" charset="0"/>
              </a:rPr>
              <a:t>TED talks, interesting stuff, reading.</a:t>
            </a:r>
          </a:p>
          <a:p>
            <a:pPr marL="342900" lvl="0" indent="-342900">
              <a:spcAft>
                <a:spcPts val="800"/>
              </a:spcAft>
              <a:buSzPts val="1000"/>
              <a:buFont typeface="Symbol" panose="05050102010706020507" pitchFamily="18" charset="2"/>
              <a:buChar char=""/>
              <a:tabLst>
                <a:tab pos="457200" algn="l"/>
              </a:tabLst>
            </a:pPr>
            <a:r>
              <a:rPr lang="en-GB" sz="2000" dirty="0">
                <a:ea typeface="Times New Roman" panose="02020603050405020304" pitchFamily="18" charset="0"/>
                <a:cs typeface="Times New Roman" panose="02020603050405020304" pitchFamily="18" charset="0"/>
              </a:rPr>
              <a:t>Encouragement – we might challenge your</a:t>
            </a:r>
            <a:r>
              <a:rPr lang="en-GB" sz="2000" dirty="0">
                <a:effectLst/>
                <a:ea typeface="Times New Roman" panose="02020603050405020304" pitchFamily="18" charset="0"/>
                <a:cs typeface="Times New Roman" panose="02020603050405020304" pitchFamily="18" charset="0"/>
              </a:rPr>
              <a:t> normal comfort zone and we will support your thinking and solution development.</a:t>
            </a:r>
            <a:endParaRPr lang="en-GB" sz="2000" dirty="0">
              <a:effectLst/>
              <a:ea typeface="Calibri" panose="020F0502020204030204" pitchFamily="34" charset="0"/>
              <a:cs typeface="Times New Roman" panose="02020603050405020304" pitchFamily="18" charset="0"/>
            </a:endParaRPr>
          </a:p>
          <a:p>
            <a:pPr marL="342900" lvl="0" indent="-342900">
              <a:spcAft>
                <a:spcPts val="800"/>
              </a:spcAft>
              <a:buSzPts val="1000"/>
              <a:buFont typeface="Symbol" panose="05050102010706020507" pitchFamily="18" charset="2"/>
              <a:buChar char=""/>
              <a:tabLst>
                <a:tab pos="457200" algn="l"/>
              </a:tabLst>
            </a:pPr>
            <a:r>
              <a:rPr lang="en-GB" sz="2000" dirty="0">
                <a:effectLst/>
                <a:ea typeface="Times New Roman" panose="02020603050405020304" pitchFamily="18" charset="0"/>
                <a:cs typeface="Times New Roman" panose="02020603050405020304" pitchFamily="18" charset="0"/>
              </a:rPr>
              <a:t>Keeping up-to-date - what’s happening in the secto</a:t>
            </a:r>
            <a:r>
              <a:rPr lang="en-GB" sz="2000" dirty="0">
                <a:ea typeface="Times New Roman" panose="02020603050405020304" pitchFamily="18" charset="0"/>
                <a:cs typeface="Times New Roman" panose="02020603050405020304" pitchFamily="18" charset="0"/>
              </a:rPr>
              <a:t>r as a whole.</a:t>
            </a:r>
          </a:p>
          <a:p>
            <a:pPr marL="0" indent="0">
              <a:spcAft>
                <a:spcPts val="800"/>
              </a:spcAft>
              <a:buSzPts val="1000"/>
              <a:buNone/>
              <a:tabLst>
                <a:tab pos="457200" algn="l"/>
              </a:tabLst>
            </a:pPr>
            <a:r>
              <a:rPr lang="en-GB" sz="2000" dirty="0"/>
              <a:t>NB: GEM mentors are unable to provide business development or legal support and we always recommend that you seek support in these areas from business development schemes and/or your union.</a:t>
            </a:r>
            <a:endParaRPr lang="en-GB"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7873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Mentor peer-to-peer supervision</a:t>
            </a:r>
          </a:p>
        </p:txBody>
      </p:sp>
      <p:sp>
        <p:nvSpPr>
          <p:cNvPr id="12" name="Rectangle 11">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580478" y="1384686"/>
            <a:ext cx="4935239" cy="4084819"/>
          </a:xfrm>
        </p:spPr>
        <p:txBody>
          <a:bodyPr anchor="ctr">
            <a:normAutofit/>
          </a:bodyPr>
          <a:lstStyle/>
          <a:p>
            <a:pPr marL="0" indent="0">
              <a:buNone/>
            </a:pPr>
            <a:endParaRPr lang="en-GB" sz="2000"/>
          </a:p>
          <a:p>
            <a:pPr marL="0" lvl="0" indent="0">
              <a:buNone/>
            </a:pPr>
            <a:endParaRPr lang="en-GB" sz="2000"/>
          </a:p>
        </p:txBody>
      </p:sp>
      <p:sp>
        <p:nvSpPr>
          <p:cNvPr id="5" name="Rectangle 4"/>
          <p:cNvSpPr/>
          <p:nvPr/>
        </p:nvSpPr>
        <p:spPr>
          <a:xfrm>
            <a:off x="6259944" y="891540"/>
            <a:ext cx="5745708" cy="5430589"/>
          </a:xfrm>
          <a:prstGeom prst="rect">
            <a:avLst/>
          </a:prstGeom>
        </p:spPr>
        <p:txBody>
          <a:bodyPr wrap="square">
            <a:spAutoFit/>
          </a:bodyPr>
          <a:lstStyle/>
          <a:p>
            <a:pPr lvl="0">
              <a:lnSpc>
                <a:spcPct val="107000"/>
              </a:lnSpc>
              <a:spcAft>
                <a:spcPts val="800"/>
              </a:spcAft>
              <a:buSzPts val="1000"/>
              <a:tabLst>
                <a:tab pos="457200" algn="l"/>
              </a:tabLst>
            </a:pPr>
            <a:r>
              <a:rPr lang="en-GB" sz="2200" dirty="0">
                <a:effectLst/>
                <a:ea typeface="Calibri" panose="020F0502020204030204" pitchFamily="34" charset="0"/>
                <a:cs typeface="Times New Roman" panose="02020603050405020304" pitchFamily="18" charset="0"/>
              </a:rPr>
              <a:t>GEM Mentors have a peer-to-peer supervision network via a WhatsApp Group and closed Facebook group.</a:t>
            </a:r>
            <a:r>
              <a:rPr lang="en-GB" sz="2200" dirty="0">
                <a:ea typeface="Calibri" panose="020F0502020204030204" pitchFamily="34" charset="0"/>
                <a:cs typeface="Times New Roman" panose="02020603050405020304" pitchFamily="18" charset="0"/>
              </a:rPr>
              <a:t> This allows them to:</a:t>
            </a:r>
          </a:p>
          <a:p>
            <a:pPr marL="342900" lvl="0" indent="-342900">
              <a:lnSpc>
                <a:spcPct val="107000"/>
              </a:lnSpc>
              <a:spcAft>
                <a:spcPts val="800"/>
              </a:spcAft>
              <a:buSzPts val="1000"/>
              <a:buFont typeface="Arial" panose="020B0604020202020204" pitchFamily="34" charset="0"/>
              <a:buChar char="•"/>
              <a:tabLst>
                <a:tab pos="457200" algn="l"/>
              </a:tabLst>
            </a:pPr>
            <a:r>
              <a:rPr lang="en-GB" sz="2200" dirty="0">
                <a:ea typeface="Calibri" panose="020F0502020204030204" pitchFamily="34" charset="0"/>
                <a:cs typeface="Times New Roman" panose="02020603050405020304" pitchFamily="18" charset="0"/>
              </a:rPr>
              <a:t>Discuss potential tools and techniques that might help support a mentee;</a:t>
            </a:r>
          </a:p>
          <a:p>
            <a:pPr marL="342900" lvl="0" indent="-342900">
              <a:lnSpc>
                <a:spcPct val="107000"/>
              </a:lnSpc>
              <a:spcAft>
                <a:spcPts val="800"/>
              </a:spcAft>
              <a:buSzPts val="1000"/>
              <a:buFont typeface="Arial" panose="020B0604020202020204" pitchFamily="34" charset="0"/>
              <a:buChar char="•"/>
              <a:tabLst>
                <a:tab pos="457200" algn="l"/>
              </a:tabLst>
            </a:pPr>
            <a:r>
              <a:rPr lang="en-GB" sz="2200" dirty="0">
                <a:ea typeface="Calibri" panose="020F0502020204030204" pitchFamily="34" charset="0"/>
                <a:cs typeface="Times New Roman" panose="02020603050405020304" pitchFamily="18" charset="0"/>
              </a:rPr>
              <a:t>Ask for examples of good practice which can be shared with mentees;</a:t>
            </a:r>
          </a:p>
          <a:p>
            <a:pPr marL="342900" lvl="0" indent="-342900">
              <a:lnSpc>
                <a:spcPct val="107000"/>
              </a:lnSpc>
              <a:spcAft>
                <a:spcPts val="800"/>
              </a:spcAft>
              <a:buSzPts val="1000"/>
              <a:buFont typeface="Arial" panose="020B0604020202020204" pitchFamily="34" charset="0"/>
              <a:buChar char="•"/>
              <a:tabLst>
                <a:tab pos="457200" algn="l"/>
              </a:tabLst>
            </a:pPr>
            <a:r>
              <a:rPr lang="en-GB" sz="2200" dirty="0">
                <a:ea typeface="Calibri" panose="020F0502020204030204" pitchFamily="34" charset="0"/>
                <a:cs typeface="Times New Roman" panose="02020603050405020304" pitchFamily="18" charset="0"/>
              </a:rPr>
              <a:t>Share their experiences of mentoring (positive &amp; negative) as reflective learners to improve their practice.</a:t>
            </a:r>
          </a:p>
          <a:p>
            <a:pPr lvl="0">
              <a:lnSpc>
                <a:spcPct val="107000"/>
              </a:lnSpc>
              <a:spcAft>
                <a:spcPts val="800"/>
              </a:spcAft>
              <a:buSzPts val="1000"/>
              <a:tabLst>
                <a:tab pos="457200" algn="l"/>
              </a:tabLst>
            </a:pPr>
            <a:endParaRPr lang="en-GB" sz="100" dirty="0">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en-GB" sz="2200" dirty="0">
                <a:ea typeface="Calibri" panose="020F0502020204030204" pitchFamily="34" charset="0"/>
                <a:cs typeface="Times New Roman" panose="02020603050405020304" pitchFamily="18" charset="0"/>
              </a:rPr>
              <a:t>At no time during this process are any details that could identify a mentee shared and discussed.</a:t>
            </a:r>
            <a:endParaRPr lang="en-GB"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763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a:t>What the mentee brings:</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141062" y="1384686"/>
            <a:ext cx="5896864" cy="4084819"/>
          </a:xfrm>
        </p:spPr>
        <p:txBody>
          <a:bodyPr anchor="ctr">
            <a:noAutofit/>
          </a:bodyPr>
          <a:lstStyle/>
          <a:p>
            <a:pPr marL="0" lvl="0" indent="0">
              <a:buNone/>
            </a:pPr>
            <a:r>
              <a:rPr lang="en-GB" sz="2400" dirty="0"/>
              <a:t>“A mentee is someone who has identified a specific personal or professional goal and who believes that the guidance and help of a mentor … can help them achieve their goal.”	                			   </a:t>
            </a:r>
            <a:r>
              <a:rPr lang="en-GB" sz="2400" b="1" dirty="0" err="1"/>
              <a:t>Institut</a:t>
            </a:r>
            <a:r>
              <a:rPr lang="en-GB" sz="2400" b="1" dirty="0"/>
              <a:t> </a:t>
            </a:r>
            <a:r>
              <a:rPr lang="en-GB" sz="2400" b="1" dirty="0" err="1"/>
              <a:t>d’assurance</a:t>
            </a:r>
            <a:endParaRPr lang="en-GB" sz="2400" b="1" dirty="0"/>
          </a:p>
          <a:p>
            <a:r>
              <a:rPr lang="en-GB" sz="2400" dirty="0"/>
              <a:t>Their own experiences</a:t>
            </a:r>
          </a:p>
          <a:p>
            <a:r>
              <a:rPr lang="en-GB" sz="2400" dirty="0"/>
              <a:t>An understanding of their motives, strengths and development needs</a:t>
            </a:r>
          </a:p>
          <a:p>
            <a:r>
              <a:rPr lang="en-GB" sz="2400" dirty="0"/>
              <a:t>An open mind and willingness to try new things</a:t>
            </a:r>
          </a:p>
          <a:p>
            <a:r>
              <a:rPr lang="en-GB" sz="2400" dirty="0"/>
              <a:t>A willingness to learn and grow</a:t>
            </a:r>
          </a:p>
          <a:p>
            <a:r>
              <a:rPr lang="en-GB" sz="2400" dirty="0"/>
              <a:t>A commitment to reflection and preparation</a:t>
            </a:r>
          </a:p>
        </p:txBody>
      </p:sp>
    </p:spTree>
    <p:extLst>
      <p:ext uri="{BB962C8B-B14F-4D97-AF65-F5344CB8AC3E}">
        <p14:creationId xmlns:p14="http://schemas.microsoft.com/office/powerpoint/2010/main" val="196237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The mentees responsibilities:</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141062" y="1384686"/>
            <a:ext cx="5841672" cy="4456556"/>
          </a:xfrm>
        </p:spPr>
        <p:txBody>
          <a:bodyPr anchor="ctr">
            <a:normAutofit/>
          </a:bodyPr>
          <a:lstStyle/>
          <a:p>
            <a:pPr marL="0" indent="0">
              <a:buNone/>
            </a:pPr>
            <a:r>
              <a:rPr lang="en-GB" sz="2400" dirty="0"/>
              <a:t>Once the mentor/mentee matches have been made it is the mentee’s responsibility to:</a:t>
            </a:r>
          </a:p>
          <a:p>
            <a:pPr lvl="1"/>
            <a:r>
              <a:rPr lang="en-GB" dirty="0"/>
              <a:t>Contact the mentor to arrange a date and agree the most appropriate method/platform.</a:t>
            </a:r>
          </a:p>
          <a:p>
            <a:pPr lvl="1"/>
            <a:r>
              <a:rPr lang="en-GB" dirty="0"/>
              <a:t>Prepare for the session.</a:t>
            </a:r>
          </a:p>
          <a:p>
            <a:pPr lvl="1"/>
            <a:r>
              <a:rPr lang="en-GB" dirty="0"/>
              <a:t>Reflect on the session and how you can take it forward. </a:t>
            </a:r>
          </a:p>
        </p:txBody>
      </p:sp>
    </p:spTree>
    <p:extLst>
      <p:ext uri="{BB962C8B-B14F-4D97-AF65-F5344CB8AC3E}">
        <p14:creationId xmlns:p14="http://schemas.microsoft.com/office/powerpoint/2010/main" val="409433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0731" y="1384685"/>
            <a:ext cx="4121975" cy="4084820"/>
          </a:xfrm>
        </p:spPr>
        <p:txBody>
          <a:bodyPr>
            <a:normAutofit/>
          </a:bodyPr>
          <a:lstStyle/>
          <a:p>
            <a:r>
              <a:rPr lang="en-GB" sz="4000" dirty="0"/>
              <a:t>Preparing for the session:</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0220" y="1384686"/>
            <a:ext cx="5707464" cy="4423261"/>
          </a:xfrm>
        </p:spPr>
        <p:txBody>
          <a:bodyPr anchor="ctr">
            <a:normAutofit/>
          </a:bodyPr>
          <a:lstStyle/>
          <a:p>
            <a:pPr marL="0" indent="0">
              <a:buNone/>
            </a:pPr>
            <a:r>
              <a:rPr lang="en-GB" sz="2400" dirty="0"/>
              <a:t>Before the session we ask that mentees email the mentors with some of the following information. This helps you to get the most out of these sessions:</a:t>
            </a:r>
          </a:p>
          <a:p>
            <a:pPr lvl="1"/>
            <a:r>
              <a:rPr lang="en-GB" dirty="0"/>
              <a:t>Some context</a:t>
            </a:r>
          </a:p>
          <a:p>
            <a:pPr lvl="1"/>
            <a:r>
              <a:rPr lang="en-GB" dirty="0"/>
              <a:t>What your challenge(s) are / thinking is at the moment</a:t>
            </a:r>
          </a:p>
          <a:p>
            <a:pPr lvl="1"/>
            <a:r>
              <a:rPr lang="en-GB" dirty="0"/>
              <a:t>Your reflections about what you’d like to get out of the session</a:t>
            </a:r>
          </a:p>
          <a:p>
            <a:pPr lvl="1"/>
            <a:r>
              <a:rPr lang="en-GB" dirty="0"/>
              <a:t>Think about potential barriers; what you’ve tried/could try; particular questions you have …</a:t>
            </a:r>
          </a:p>
        </p:txBody>
      </p:sp>
    </p:spTree>
    <p:extLst>
      <p:ext uri="{BB962C8B-B14F-4D97-AF65-F5344CB8AC3E}">
        <p14:creationId xmlns:p14="http://schemas.microsoft.com/office/powerpoint/2010/main" val="2343490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874</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One to One </vt:lpstr>
      <vt:lpstr>Aim</vt:lpstr>
      <vt:lpstr>The mentoring agreement</vt:lpstr>
      <vt:lpstr>What the mentor brings:</vt:lpstr>
      <vt:lpstr>What the mentor brings:</vt:lpstr>
      <vt:lpstr>Mentor peer-to-peer supervision</vt:lpstr>
      <vt:lpstr>What the mentee brings:</vt:lpstr>
      <vt:lpstr>The mentees responsibilities:</vt:lpstr>
      <vt:lpstr>Preparing for the session:</vt:lpstr>
      <vt:lpstr>Reflecting on the session:</vt:lpstr>
      <vt:lpstr>What if things go wrong:</vt:lpstr>
      <vt:lpstr>Evaluation &amp; Key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 One to One  Mentoring Programme</dc:title>
  <dc:creator>Melissa Maynard</dc:creator>
  <cp:lastModifiedBy>Devon Turner</cp:lastModifiedBy>
  <cp:revision>12</cp:revision>
  <dcterms:created xsi:type="dcterms:W3CDTF">2020-12-07T09:12:51Z</dcterms:created>
  <dcterms:modified xsi:type="dcterms:W3CDTF">2021-09-07T23:00:07Z</dcterms:modified>
</cp:coreProperties>
</file>