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9" r:id="rId5"/>
    <p:sldId id="272" r:id="rId6"/>
    <p:sldId id="277" r:id="rId7"/>
    <p:sldId id="278" r:id="rId8"/>
    <p:sldId id="279" r:id="rId9"/>
    <p:sldId id="280" r:id="rId10"/>
    <p:sldId id="281" r:id="rId11"/>
    <p:sldId id="282" r:id="rId12"/>
    <p:sldId id="285" r:id="rId13"/>
    <p:sldId id="288" r:id="rId14"/>
    <p:sldId id="283" r:id="rId15"/>
    <p:sldId id="269" r:id="rId16"/>
    <p:sldId id="290" r:id="rId17"/>
    <p:sldId id="293" r:id="rId18"/>
    <p:sldId id="287" r:id="rId19"/>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B9"/>
    <a:srgbClr val="8FAADC"/>
    <a:srgbClr val="D009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76" autoAdjust="0"/>
    <p:restoredTop sz="94660"/>
  </p:normalViewPr>
  <p:slideViewPr>
    <p:cSldViewPr snapToGrid="0">
      <p:cViewPr varScale="1">
        <p:scale>
          <a:sx n="114" d="100"/>
          <a:sy n="114" d="100"/>
        </p:scale>
        <p:origin x="68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0BEE-E401-95E1-0176-2216477CD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2A3C79-D90F-EFF6-7F00-7A08D63A4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92DCCC-557C-2782-4903-252863636259}"/>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5" name="Footer Placeholder 4">
            <a:extLst>
              <a:ext uri="{FF2B5EF4-FFF2-40B4-BE49-F238E27FC236}">
                <a16:creationId xmlns:a16="http://schemas.microsoft.com/office/drawing/2014/main" id="{2E66DCF9-BC3B-1DA7-52AF-54096CEFF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49416A-2B29-1CF4-0B49-6F9A71D15EDE}"/>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428689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4EC4-A2EF-45B3-7055-C9C62F6040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E4F5A1-882A-4C2F-4168-72D9A2A9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21CC4C-ECE7-6C0F-5603-F7273D377ECD}"/>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5" name="Footer Placeholder 4">
            <a:extLst>
              <a:ext uri="{FF2B5EF4-FFF2-40B4-BE49-F238E27FC236}">
                <a16:creationId xmlns:a16="http://schemas.microsoft.com/office/drawing/2014/main" id="{DDBD2994-C5B2-E0F7-7182-66DF119F2F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42C6BA-3ECD-D55E-E29E-461BFAD18674}"/>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73294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729A0-22F3-CD80-1393-3F767E96E8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207966-AA0D-E725-9B1E-A7BB186364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561D96-3A78-37B9-2E07-5C6DCF5BF404}"/>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5" name="Footer Placeholder 4">
            <a:extLst>
              <a:ext uri="{FF2B5EF4-FFF2-40B4-BE49-F238E27FC236}">
                <a16:creationId xmlns:a16="http://schemas.microsoft.com/office/drawing/2014/main" id="{8D6C349C-0D03-1725-DB1B-6C4C761B3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88A3FC-57FC-BDB8-D354-E1C0E478A91D}"/>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335572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C732-6761-23CE-A16E-D00040CE8D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611BF2-82AF-1342-A3D2-63CBFB5D1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A90AD6-09B0-9235-F169-178DC4FD09CD}"/>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5" name="Footer Placeholder 4">
            <a:extLst>
              <a:ext uri="{FF2B5EF4-FFF2-40B4-BE49-F238E27FC236}">
                <a16:creationId xmlns:a16="http://schemas.microsoft.com/office/drawing/2014/main" id="{76F5EE96-82AF-C8CA-2611-440F717780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2F343-7029-B82D-34FF-FAA92B0983EA}"/>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326169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0090-3373-37B6-1A7F-BBFE74452E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A0C9D3-5157-4BCE-79F0-7AEAF1412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DB7270-F5FA-E450-623E-0F6BF6EA40B8}"/>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5" name="Footer Placeholder 4">
            <a:extLst>
              <a:ext uri="{FF2B5EF4-FFF2-40B4-BE49-F238E27FC236}">
                <a16:creationId xmlns:a16="http://schemas.microsoft.com/office/drawing/2014/main" id="{2A95894D-4745-67C6-1A18-A2C0DE9074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257B68-7BFB-F4C8-D3CE-89B1A412C910}"/>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392989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60D6-1B25-6025-FC55-2E7FAD3114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09C32F-3DF7-9411-EC0A-94953D5F15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2E1E09-7115-D2AF-83C7-8012BCE72C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D44189-D9E7-D817-452A-35D7FB751723}"/>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6" name="Footer Placeholder 5">
            <a:extLst>
              <a:ext uri="{FF2B5EF4-FFF2-40B4-BE49-F238E27FC236}">
                <a16:creationId xmlns:a16="http://schemas.microsoft.com/office/drawing/2014/main" id="{6BDBDED0-5E58-898E-BB61-D14E5E982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1F3A4E-432B-4C55-4B9D-2CD9D38C46D2}"/>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79348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4075-AFEC-38CF-8878-021DFA3C05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F29734-4906-75D2-9912-8A19735A5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C050B5-05E4-420E-FC28-5EF786EBD9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114536-C8A1-51EA-4326-E45C6B34C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E9512-40CD-64CA-C8AB-6F68EEAD9C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DB7422-5DE9-8888-A8A6-8946E35F7068}"/>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8" name="Footer Placeholder 7">
            <a:extLst>
              <a:ext uri="{FF2B5EF4-FFF2-40B4-BE49-F238E27FC236}">
                <a16:creationId xmlns:a16="http://schemas.microsoft.com/office/drawing/2014/main" id="{C3A37A6A-A636-B81D-CCF1-F5A4DBF434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9626B0-E7D8-BF70-CB01-07C5B956E7EB}"/>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336335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C4D2-CA2D-1A89-E7D0-EB1DCFAC20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325879-08F7-2EA7-122E-82052FC9DF82}"/>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4" name="Footer Placeholder 3">
            <a:extLst>
              <a:ext uri="{FF2B5EF4-FFF2-40B4-BE49-F238E27FC236}">
                <a16:creationId xmlns:a16="http://schemas.microsoft.com/office/drawing/2014/main" id="{CF8F36FD-0938-5601-8EAF-171407CBDA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9E4C42-57E9-3D4D-EA76-D005332D14F3}"/>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327547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7684ED-8477-DC04-073C-2EF6696045D9}"/>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3" name="Footer Placeholder 2">
            <a:extLst>
              <a:ext uri="{FF2B5EF4-FFF2-40B4-BE49-F238E27FC236}">
                <a16:creationId xmlns:a16="http://schemas.microsoft.com/office/drawing/2014/main" id="{9226AFB1-E245-6598-F628-8C26F89580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ECE4EF-1C96-3180-9F30-8C6AFB6CA47A}"/>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387337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5A7C-F091-B887-E349-B4D6D0729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0D40724-0A3B-DCF1-AD7D-FE0B6E3B3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F3DF5B-4280-8C7C-A896-A33D13F6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3D932-F451-6764-429F-8EF5319CD474}"/>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6" name="Footer Placeholder 5">
            <a:extLst>
              <a:ext uri="{FF2B5EF4-FFF2-40B4-BE49-F238E27FC236}">
                <a16:creationId xmlns:a16="http://schemas.microsoft.com/office/drawing/2014/main" id="{C482A919-FF70-3A9B-222A-8676764960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C07D47-96B4-E40A-8BE6-032001D20E10}"/>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827627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A5E1-6CB5-47A2-F325-693324B0D4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8C0495-DB25-7637-083A-55DA1713A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051536-D589-AC6B-AAC7-D0FDEC0FF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EF7CA0-0614-A721-BB95-A1F8E63521C0}"/>
              </a:ext>
            </a:extLst>
          </p:cNvPr>
          <p:cNvSpPr>
            <a:spLocks noGrp="1"/>
          </p:cNvSpPr>
          <p:nvPr>
            <p:ph type="dt" sz="half" idx="10"/>
          </p:nvPr>
        </p:nvSpPr>
        <p:spPr/>
        <p:txBody>
          <a:bodyPr/>
          <a:lstStyle/>
          <a:p>
            <a:fld id="{72B82CA6-091A-4E49-B1D7-38B3B9C47A36}" type="datetimeFigureOut">
              <a:rPr lang="en-GB" smtClean="0"/>
              <a:t>15/06/2023</a:t>
            </a:fld>
            <a:endParaRPr lang="en-GB"/>
          </a:p>
        </p:txBody>
      </p:sp>
      <p:sp>
        <p:nvSpPr>
          <p:cNvPr id="6" name="Footer Placeholder 5">
            <a:extLst>
              <a:ext uri="{FF2B5EF4-FFF2-40B4-BE49-F238E27FC236}">
                <a16:creationId xmlns:a16="http://schemas.microsoft.com/office/drawing/2014/main" id="{0464B6E1-EA19-B8ED-8C71-312DC7ADCC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4676DE-FBCD-B92F-7A46-973689658ED6}"/>
              </a:ext>
            </a:extLst>
          </p:cNvPr>
          <p:cNvSpPr>
            <a:spLocks noGrp="1"/>
          </p:cNvSpPr>
          <p:nvPr>
            <p:ph type="sldNum" sz="quarter" idx="12"/>
          </p:nvPr>
        </p:nvSpPr>
        <p:spPr/>
        <p:txBody>
          <a:bodyPr/>
          <a:lstStyle/>
          <a:p>
            <a:fld id="{E6F498F3-92C5-48CF-8F94-BA6F586E7DA4}" type="slidenum">
              <a:rPr lang="en-GB" smtClean="0"/>
              <a:t>‹#›</a:t>
            </a:fld>
            <a:endParaRPr lang="en-GB"/>
          </a:p>
        </p:txBody>
      </p:sp>
    </p:spTree>
    <p:extLst>
      <p:ext uri="{BB962C8B-B14F-4D97-AF65-F5344CB8AC3E}">
        <p14:creationId xmlns:p14="http://schemas.microsoft.com/office/powerpoint/2010/main" val="47665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25C7A-B45D-5B82-0D04-2B78B9045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D74600-DE3E-32BE-6DF7-194FAB7C71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FC5D03-DB4B-8619-E1BA-E20B3B0FE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82CA6-091A-4E49-B1D7-38B3B9C47A36}" type="datetimeFigureOut">
              <a:rPr lang="en-GB" smtClean="0"/>
              <a:t>15/06/2023</a:t>
            </a:fld>
            <a:endParaRPr lang="en-GB"/>
          </a:p>
        </p:txBody>
      </p:sp>
      <p:sp>
        <p:nvSpPr>
          <p:cNvPr id="5" name="Footer Placeholder 4">
            <a:extLst>
              <a:ext uri="{FF2B5EF4-FFF2-40B4-BE49-F238E27FC236}">
                <a16:creationId xmlns:a16="http://schemas.microsoft.com/office/drawing/2014/main" id="{F1CCEFF0-1939-8AD2-CC71-17F0A1963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C6C198-A6A9-826E-3364-5A5DFDA85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498F3-92C5-48CF-8F94-BA6F586E7DA4}" type="slidenum">
              <a:rPr lang="en-GB" smtClean="0"/>
              <a:t>‹#›</a:t>
            </a:fld>
            <a:endParaRPr lang="en-GB"/>
          </a:p>
        </p:txBody>
      </p:sp>
    </p:spTree>
    <p:extLst>
      <p:ext uri="{BB962C8B-B14F-4D97-AF65-F5344CB8AC3E}">
        <p14:creationId xmlns:p14="http://schemas.microsoft.com/office/powerpoint/2010/main" val="248055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hyperlink" Target="https://commons.wikimedia.org/wiki/File:Rhyl,_View_on_the_Pier_(10575535383).jpg" TargetMode="External"/><Relationship Id="rId13" Type="http://schemas.openxmlformats.org/officeDocument/2006/relationships/hyperlink" Target="http://www.mariangwyn.com/" TargetMode="External"/><Relationship Id="rId3" Type="http://schemas.openxmlformats.org/officeDocument/2006/relationships/hyperlink" Target="https://commons.wikimedia.org/wiki/File:Small_ornamental_jug_with_two_ladies_dressed_in_Welsh_national_costume_sitting_down_to_tea.jpg" TargetMode="External"/><Relationship Id="rId7" Type="http://schemas.openxmlformats.org/officeDocument/2006/relationships/hyperlink" Target="https://commons.wikimedia.org/wiki/File:Ceredigion_Museum_2018_04.jpg" TargetMode="External"/><Relationship Id="rId12" Type="http://schemas.openxmlformats.org/officeDocument/2006/relationships/hyperlink" Target="https://commons.wikimedia.org/wiki/File:Book-Keeping_modernised-_or,_merchant-accounts_by_double_entry,_according_to_the_Italian_form_Fleuron_T123327-14.png" TargetMode="External"/><Relationship Id="rId2" Type="http://schemas.openxmlformats.org/officeDocument/2006/relationships/hyperlink" Target="https://commons.wikimedia.org/wiki/File:Royal_welsh_goat_1914.jpg" TargetMode="External"/><Relationship Id="rId1" Type="http://schemas.openxmlformats.org/officeDocument/2006/relationships/slideLayout" Target="../slideLayouts/slideLayout7.xml"/><Relationship Id="rId6" Type="http://schemas.openxmlformats.org/officeDocument/2006/relationships/hyperlink" Target="https://commons.wikimedia.org/wiki/File:Old_book_bindings.jpg" TargetMode="External"/><Relationship Id="rId11" Type="http://schemas.openxmlformats.org/officeDocument/2006/relationships/hyperlink" Target="https://upload.wikimedia.org/wikipedia/commons/thumb/b/b9/Sugarnips62.jpg/640px-Sugarnips62.jpg" TargetMode="External"/><Relationship Id="rId5" Type="http://schemas.openxmlformats.org/officeDocument/2006/relationships/hyperlink" Target="https://commons.wikimedia.org/wiki/File:Portrait_of_John_Ystumllyn,_1754_%284671107%29.jpg" TargetMode="External"/><Relationship Id="rId10" Type="http://schemas.openxmlformats.org/officeDocument/2006/relationships/hyperlink" Target="https://commons.wikimedia.org/wiki/File:John_Speed%27s_map_of_Cardiff,_Wales_(Town_Hall).jpg" TargetMode="External"/><Relationship Id="rId4" Type="http://schemas.openxmlformats.org/officeDocument/2006/relationships/hyperlink" Target="https://commons.wikimedia.org/wiki/File:Y_Cenhadwr_Americanaidd_01.png" TargetMode="External"/><Relationship Id="rId9" Type="http://schemas.openxmlformats.org/officeDocument/2006/relationships/hyperlink" Target="https://upload.wikimedia.org/wikipedia/commons/thumb/c/ce/Carved_ivory_fan%2C_Museum_of_Liverpool.JPG/640px-Carved_ivory_fan%2C_Museum_of_Liverpool.JPG"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787C04-2A7E-0EAB-7415-956350374AF9}"/>
              </a:ext>
            </a:extLst>
          </p:cNvPr>
          <p:cNvSpPr txBox="1"/>
          <p:nvPr/>
        </p:nvSpPr>
        <p:spPr>
          <a:xfrm>
            <a:off x="497971" y="4239698"/>
            <a:ext cx="4277229" cy="1323439"/>
          </a:xfrm>
          <a:prstGeom prst="rect">
            <a:avLst/>
          </a:prstGeom>
          <a:noFill/>
        </p:spPr>
        <p:txBody>
          <a:bodyPr wrap="square">
            <a:spAutoFit/>
          </a:bodyPr>
          <a:lstStyle/>
          <a:p>
            <a:r>
              <a:rPr lang="en-GB" sz="1600" dirty="0">
                <a:latin typeface="Franklin Gothic Book" panose="020B0503020102020204" pitchFamily="34" charset="0"/>
                <a:ea typeface="Verdana" panose="020B0604030504040204" pitchFamily="34" charset="0"/>
              </a:rPr>
              <a:t>Working in partnership with schools to deliver:</a:t>
            </a:r>
          </a:p>
          <a:p>
            <a:pPr marL="285750" indent="-285750">
              <a:buFont typeface="Arial" panose="020B0604020202020204" pitchFamily="34" charset="0"/>
              <a:buChar char="•"/>
            </a:pPr>
            <a:r>
              <a:rPr lang="en-GB" sz="1600" dirty="0">
                <a:latin typeface="Franklin Gothic Book" panose="020B0503020102020204" pitchFamily="34" charset="0"/>
                <a:ea typeface="Verdana" panose="020B0604030504040204" pitchFamily="34" charset="0"/>
              </a:rPr>
              <a:t>Educational excellence</a:t>
            </a:r>
          </a:p>
          <a:p>
            <a:pPr marL="285750" indent="-285750">
              <a:buFont typeface="Arial" panose="020B0604020202020204" pitchFamily="34" charset="0"/>
              <a:buChar char="•"/>
            </a:pPr>
            <a:r>
              <a:rPr lang="en-GB" sz="1600" dirty="0">
                <a:latin typeface="Franklin Gothic Book" panose="020B0503020102020204" pitchFamily="34" charset="0"/>
                <a:ea typeface="Verdana" panose="020B0604030504040204" pitchFamily="34" charset="0"/>
              </a:rPr>
              <a:t>The new Curriculum for Wales</a:t>
            </a:r>
          </a:p>
          <a:p>
            <a:pPr marL="285750" indent="-285750">
              <a:buFont typeface="Arial" panose="020B0604020202020204" pitchFamily="34" charset="0"/>
              <a:buChar char="•"/>
            </a:pPr>
            <a:r>
              <a:rPr lang="en-GB" sz="1600" dirty="0">
                <a:latin typeface="Franklin Gothic Book" panose="020B0503020102020204" pitchFamily="34" charset="0"/>
                <a:ea typeface="Verdana" panose="020B0604030504040204" pitchFamily="34" charset="0"/>
              </a:rPr>
              <a:t>The teaching of Black, Asian and minority ethnic histories</a:t>
            </a:r>
          </a:p>
        </p:txBody>
      </p:sp>
      <p:grpSp>
        <p:nvGrpSpPr>
          <p:cNvPr id="13" name="Group 12">
            <a:extLst>
              <a:ext uri="{FF2B5EF4-FFF2-40B4-BE49-F238E27FC236}">
                <a16:creationId xmlns:a16="http://schemas.microsoft.com/office/drawing/2014/main" id="{FAFC25CD-ABAE-542E-08FD-A486347E203F}"/>
              </a:ext>
            </a:extLst>
          </p:cNvPr>
          <p:cNvGrpSpPr/>
          <p:nvPr/>
        </p:nvGrpSpPr>
        <p:grpSpPr>
          <a:xfrm>
            <a:off x="275722" y="6041039"/>
            <a:ext cx="5147179" cy="651933"/>
            <a:chOff x="372533" y="6081739"/>
            <a:chExt cx="5147179" cy="651933"/>
          </a:xfrm>
        </p:grpSpPr>
        <p:pic>
          <p:nvPicPr>
            <p:cNvPr id="1026" name="Picture 2" descr="New Curriculum for Wales - GEM Survey for Schools and Museums - GEM">
              <a:extLst>
                <a:ext uri="{FF2B5EF4-FFF2-40B4-BE49-F238E27FC236}">
                  <a16:creationId xmlns:a16="http://schemas.microsoft.com/office/drawing/2014/main" id="{FC8E0997-A81B-4D8C-910E-3C66D194CF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2533" y="6081739"/>
              <a:ext cx="1955799" cy="6519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912C95-56B0-239C-C056-09581F1382A0}"/>
                </a:ext>
              </a:extLst>
            </p:cNvPr>
            <p:cNvSpPr txBox="1"/>
            <p:nvPr/>
          </p:nvSpPr>
          <p:spPr>
            <a:xfrm>
              <a:off x="2420354" y="6242023"/>
              <a:ext cx="3099358" cy="307777"/>
            </a:xfrm>
            <a:prstGeom prst="rect">
              <a:avLst/>
            </a:prstGeom>
            <a:noFill/>
          </p:spPr>
          <p:txBody>
            <a:bodyPr wrap="square" rtlCol="0">
              <a:spAutoFit/>
            </a:bodyPr>
            <a:lstStyle/>
            <a:p>
              <a:r>
                <a:rPr lang="en-GB" sz="1400" dirty="0">
                  <a:solidFill>
                    <a:srgbClr val="00A6B9"/>
                  </a:solidFill>
                  <a:latin typeface="Franklin Gothic Book" panose="020B0503020102020204" pitchFamily="34" charset="0"/>
                </a:rPr>
                <a:t>www.gem.org.uk    GEM Wales/Cymru</a:t>
              </a:r>
            </a:p>
          </p:txBody>
        </p:sp>
      </p:grpSp>
      <p:sp>
        <p:nvSpPr>
          <p:cNvPr id="8" name="Rectangle 7">
            <a:extLst>
              <a:ext uri="{FF2B5EF4-FFF2-40B4-BE49-F238E27FC236}">
                <a16:creationId xmlns:a16="http://schemas.microsoft.com/office/drawing/2014/main" id="{7D28A2AB-180B-0DA8-BFBE-2B43913CD96E}"/>
              </a:ext>
            </a:extLst>
          </p:cNvPr>
          <p:cNvSpPr/>
          <p:nvPr/>
        </p:nvSpPr>
        <p:spPr>
          <a:xfrm>
            <a:off x="0" y="0"/>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A7B7-41BB-E684-650D-7EEAF9AEC368}"/>
              </a:ext>
            </a:extLst>
          </p:cNvPr>
          <p:cNvSpPr txBox="1"/>
          <p:nvPr/>
        </p:nvSpPr>
        <p:spPr>
          <a:xfrm>
            <a:off x="669423" y="628896"/>
            <a:ext cx="9860664"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Museums, </a:t>
            </a:r>
            <a:r>
              <a:rPr lang="en-GB" sz="2800" dirty="0">
                <a:solidFill>
                  <a:srgbClr val="000000"/>
                </a:solidFill>
                <a:latin typeface="Franklin Gothic Book" panose="020B0503020102020204" pitchFamily="34" charset="0"/>
                <a:ea typeface="Times New Roman" panose="02020603050405020304" pitchFamily="18" charset="0"/>
              </a:rPr>
              <a:t>A</a:t>
            </a:r>
            <a:r>
              <a:rPr lang="en-GB" sz="2800" dirty="0">
                <a:solidFill>
                  <a:srgbClr val="000000"/>
                </a:solidFill>
                <a:effectLst/>
                <a:latin typeface="Franklin Gothic Book" panose="020B0503020102020204" pitchFamily="34" charset="0"/>
                <a:ea typeface="Times New Roman" panose="02020603050405020304" pitchFamily="18" charset="0"/>
              </a:rPr>
              <a:t>rchives and </a:t>
            </a:r>
            <a:r>
              <a:rPr lang="en-GB" sz="2800" dirty="0">
                <a:solidFill>
                  <a:srgbClr val="000000"/>
                </a:solidFill>
                <a:latin typeface="Franklin Gothic Book" panose="020B0503020102020204" pitchFamily="34" charset="0"/>
                <a:ea typeface="Times New Roman" panose="02020603050405020304" pitchFamily="18" charset="0"/>
              </a:rPr>
              <a:t>L</a:t>
            </a:r>
            <a:r>
              <a:rPr lang="en-GB" sz="2800" dirty="0">
                <a:solidFill>
                  <a:srgbClr val="000000"/>
                </a:solidFill>
                <a:effectLst/>
                <a:latin typeface="Franklin Gothic Book" panose="020B0503020102020204" pitchFamily="34" charset="0"/>
                <a:ea typeface="Times New Roman" panose="02020603050405020304" pitchFamily="18" charset="0"/>
              </a:rPr>
              <a:t>ocal </a:t>
            </a:r>
            <a:r>
              <a:rPr lang="en-GB" sz="2800" dirty="0">
                <a:solidFill>
                  <a:srgbClr val="000000"/>
                </a:solidFill>
                <a:latin typeface="Franklin Gothic Book" panose="020B0503020102020204" pitchFamily="34" charset="0"/>
                <a:ea typeface="Times New Roman" panose="02020603050405020304" pitchFamily="18" charset="0"/>
              </a:rPr>
              <a:t>S</a:t>
            </a:r>
            <a:r>
              <a:rPr lang="en-GB" sz="2800" dirty="0">
                <a:solidFill>
                  <a:srgbClr val="000000"/>
                </a:solidFill>
                <a:effectLst/>
                <a:latin typeface="Franklin Gothic Book" panose="020B0503020102020204" pitchFamily="34" charset="0"/>
                <a:ea typeface="Times New Roman" panose="02020603050405020304" pitchFamily="18" charset="0"/>
              </a:rPr>
              <a:t>tudies </a:t>
            </a:r>
            <a:r>
              <a:rPr lang="en-GB" sz="2800" dirty="0">
                <a:solidFill>
                  <a:srgbClr val="000000"/>
                </a:solidFill>
                <a:latin typeface="Franklin Gothic Book" panose="020B0503020102020204" pitchFamily="34" charset="0"/>
                <a:ea typeface="Times New Roman" panose="02020603050405020304" pitchFamily="18" charset="0"/>
              </a:rPr>
              <a:t>L</a:t>
            </a:r>
            <a:r>
              <a:rPr lang="en-GB" sz="2800" dirty="0">
                <a:solidFill>
                  <a:srgbClr val="000000"/>
                </a:solidFill>
                <a:effectLst/>
                <a:latin typeface="Franklin Gothic Book" panose="020B0503020102020204" pitchFamily="34" charset="0"/>
                <a:ea typeface="Times New Roman" panose="02020603050405020304" pitchFamily="18" charset="0"/>
              </a:rPr>
              <a:t>ibraries of Wales </a:t>
            </a:r>
          </a:p>
        </p:txBody>
      </p:sp>
      <p:sp>
        <p:nvSpPr>
          <p:cNvPr id="11" name="TextBox 10">
            <a:extLst>
              <a:ext uri="{FF2B5EF4-FFF2-40B4-BE49-F238E27FC236}">
                <a16:creationId xmlns:a16="http://schemas.microsoft.com/office/drawing/2014/main" id="{0A1CF247-B972-AA4D-0BAC-44D9A63CE712}"/>
              </a:ext>
            </a:extLst>
          </p:cNvPr>
          <p:cNvSpPr txBox="1"/>
          <p:nvPr/>
        </p:nvSpPr>
        <p:spPr>
          <a:xfrm>
            <a:off x="669422" y="222323"/>
            <a:ext cx="10462128" cy="523220"/>
          </a:xfrm>
          <a:prstGeom prst="rect">
            <a:avLst/>
          </a:prstGeom>
          <a:noFill/>
        </p:spPr>
        <p:txBody>
          <a:bodyPr wrap="square">
            <a:spAutoFit/>
          </a:bodyPr>
          <a:lstStyle/>
          <a:p>
            <a:r>
              <a:rPr lang="en-GB" sz="2800" dirty="0" err="1">
                <a:solidFill>
                  <a:schemeClr val="bg1"/>
                </a:solidFill>
                <a:effectLst/>
                <a:latin typeface="Franklin Gothic Book" panose="020B0503020102020204" pitchFamily="34" charset="0"/>
                <a:ea typeface="Times New Roman" panose="02020603050405020304" pitchFamily="18" charset="0"/>
              </a:rPr>
              <a:t>Amgueddfeydd</a:t>
            </a:r>
            <a:r>
              <a:rPr lang="en-GB" sz="2800" dirty="0">
                <a:solidFill>
                  <a:schemeClr val="bg1"/>
                </a:solidFill>
                <a:effectLst/>
                <a:latin typeface="Franklin Gothic Book" panose="020B0503020102020204" pitchFamily="34" charset="0"/>
                <a:ea typeface="Times New Roman" panose="02020603050405020304" pitchFamily="18" charset="0"/>
              </a:rPr>
              <a:t>, </a:t>
            </a:r>
            <a:r>
              <a:rPr lang="en-GB" sz="2800" dirty="0" err="1">
                <a:solidFill>
                  <a:schemeClr val="bg1"/>
                </a:solidFill>
                <a:effectLst/>
                <a:latin typeface="Franklin Gothic Book" panose="020B0503020102020204" pitchFamily="34" charset="0"/>
                <a:ea typeface="Times New Roman" panose="02020603050405020304" pitchFamily="18" charset="0"/>
              </a:rPr>
              <a:t>Archifau</a:t>
            </a:r>
            <a:r>
              <a:rPr lang="en-GB" sz="2800" dirty="0">
                <a:solidFill>
                  <a:schemeClr val="bg1"/>
                </a:solidFill>
                <a:effectLst/>
                <a:latin typeface="Franklin Gothic Book" panose="020B0503020102020204" pitchFamily="34" charset="0"/>
                <a:ea typeface="Times New Roman" panose="02020603050405020304" pitchFamily="18" charset="0"/>
              </a:rPr>
              <a:t> a </a:t>
            </a:r>
            <a:r>
              <a:rPr lang="en-GB" sz="2800" dirty="0" err="1">
                <a:solidFill>
                  <a:schemeClr val="bg1"/>
                </a:solidFill>
                <a:effectLst/>
                <a:latin typeface="Franklin Gothic Book" panose="020B0503020102020204" pitchFamily="34" charset="0"/>
                <a:ea typeface="Times New Roman" panose="02020603050405020304" pitchFamily="18" charset="0"/>
              </a:rPr>
              <a:t>Llyfrgelloedd</a:t>
            </a:r>
            <a:r>
              <a:rPr lang="en-GB" sz="2800" dirty="0">
                <a:solidFill>
                  <a:schemeClr val="bg1"/>
                </a:solidFill>
                <a:effectLst/>
                <a:latin typeface="Franklin Gothic Book" panose="020B0503020102020204" pitchFamily="34" charset="0"/>
                <a:ea typeface="Times New Roman" panose="02020603050405020304" pitchFamily="18" charset="0"/>
              </a:rPr>
              <a:t> </a:t>
            </a:r>
            <a:r>
              <a:rPr lang="en-GB" sz="2800" dirty="0" err="1">
                <a:solidFill>
                  <a:schemeClr val="bg1"/>
                </a:solidFill>
                <a:effectLst/>
                <a:latin typeface="Franklin Gothic Book" panose="020B0503020102020204" pitchFamily="34" charset="0"/>
                <a:ea typeface="Times New Roman" panose="02020603050405020304" pitchFamily="18" charset="0"/>
              </a:rPr>
              <a:t>Astudiaethau</a:t>
            </a:r>
            <a:r>
              <a:rPr lang="en-GB" sz="2800" dirty="0">
                <a:solidFill>
                  <a:schemeClr val="bg1"/>
                </a:solidFill>
                <a:effectLst/>
                <a:latin typeface="Franklin Gothic Book" panose="020B0503020102020204" pitchFamily="34" charset="0"/>
                <a:ea typeface="Times New Roman" panose="02020603050405020304" pitchFamily="18" charset="0"/>
              </a:rPr>
              <a:t> </a:t>
            </a:r>
            <a:r>
              <a:rPr lang="en-GB" sz="2800" dirty="0" err="1">
                <a:solidFill>
                  <a:schemeClr val="bg1"/>
                </a:solidFill>
                <a:effectLst/>
                <a:latin typeface="Franklin Gothic Book" panose="020B0503020102020204" pitchFamily="34" charset="0"/>
                <a:ea typeface="Times New Roman" panose="02020603050405020304" pitchFamily="18" charset="0"/>
              </a:rPr>
              <a:t>Lleol</a:t>
            </a:r>
            <a:r>
              <a:rPr lang="en-GB" sz="2800" dirty="0">
                <a:solidFill>
                  <a:schemeClr val="bg1"/>
                </a:solidFill>
                <a:effectLst/>
                <a:latin typeface="Franklin Gothic Book" panose="020B0503020102020204" pitchFamily="34" charset="0"/>
                <a:ea typeface="Times New Roman" panose="02020603050405020304" pitchFamily="18" charset="0"/>
              </a:rPr>
              <a:t> Cymru</a:t>
            </a:r>
          </a:p>
        </p:txBody>
      </p:sp>
      <p:sp>
        <p:nvSpPr>
          <p:cNvPr id="12" name="TextBox 11">
            <a:extLst>
              <a:ext uri="{FF2B5EF4-FFF2-40B4-BE49-F238E27FC236}">
                <a16:creationId xmlns:a16="http://schemas.microsoft.com/office/drawing/2014/main" id="{8409BDE0-606D-76CC-4586-B771186D74C8}"/>
              </a:ext>
            </a:extLst>
          </p:cNvPr>
          <p:cNvSpPr txBox="1"/>
          <p:nvPr/>
        </p:nvSpPr>
        <p:spPr>
          <a:xfrm>
            <a:off x="497971" y="2189046"/>
            <a:ext cx="4194679" cy="1569660"/>
          </a:xfrm>
          <a:prstGeom prst="rect">
            <a:avLst/>
          </a:prstGeom>
          <a:noFill/>
        </p:spPr>
        <p:txBody>
          <a:bodyPr wrap="square">
            <a:spAutoFit/>
          </a:bodyPr>
          <a:lstStyle/>
          <a:p>
            <a:r>
              <a:rPr lang="en-GB" sz="1600" dirty="0">
                <a:solidFill>
                  <a:srgbClr val="00A6B9"/>
                </a:solidFill>
                <a:effectLst/>
                <a:latin typeface="Franklin Gothic Book" panose="020B0503020102020204" pitchFamily="34" charset="0"/>
                <a:ea typeface="Verdana" panose="020B0604030504040204" pitchFamily="34" charset="0"/>
              </a:rPr>
              <a:t>Gweithio mewn </a:t>
            </a:r>
            <a:r>
              <a:rPr lang="en-GB" sz="1600" dirty="0" err="1">
                <a:solidFill>
                  <a:srgbClr val="00A6B9"/>
                </a:solidFill>
                <a:effectLst/>
                <a:latin typeface="Franklin Gothic Book" panose="020B0503020102020204" pitchFamily="34" charset="0"/>
                <a:ea typeface="Verdana" panose="020B0604030504040204" pitchFamily="34" charset="0"/>
              </a:rPr>
              <a:t>partneriaeth</a:t>
            </a:r>
            <a:r>
              <a:rPr lang="en-GB" sz="1600" dirty="0">
                <a:solidFill>
                  <a:srgbClr val="00A6B9"/>
                </a:solidFill>
                <a:effectLst/>
                <a:latin typeface="Franklin Gothic Book" panose="020B0503020102020204" pitchFamily="34" charset="0"/>
                <a:ea typeface="Verdana" panose="020B0604030504040204" pitchFamily="34" charset="0"/>
              </a:rPr>
              <a:t> ag </a:t>
            </a:r>
            <a:r>
              <a:rPr lang="en-GB" sz="1600" dirty="0" err="1">
                <a:solidFill>
                  <a:srgbClr val="00A6B9"/>
                </a:solidFill>
                <a:effectLst/>
                <a:latin typeface="Franklin Gothic Book" panose="020B0503020102020204" pitchFamily="34" charset="0"/>
                <a:ea typeface="Verdana" panose="020B0604030504040204" pitchFamily="34" charset="0"/>
              </a:rPr>
              <a:t>ysgolion</a:t>
            </a:r>
            <a:r>
              <a:rPr lang="en-GB" sz="1600" dirty="0">
                <a:solidFill>
                  <a:srgbClr val="00A6B9"/>
                </a:solidFill>
                <a:effectLst/>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i</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ddarparu</a:t>
            </a:r>
            <a:r>
              <a:rPr lang="en-GB" sz="1600" dirty="0">
                <a:solidFill>
                  <a:srgbClr val="00A6B9"/>
                </a:solidFill>
                <a:latin typeface="Franklin Gothic Book" panose="020B0503020102020204" pitchFamily="34" charset="0"/>
                <a:ea typeface="Verdana" panose="020B0604030504040204" pitchFamily="34" charset="0"/>
              </a:rPr>
              <a:t>: </a:t>
            </a:r>
          </a:p>
          <a:p>
            <a:pPr marL="285750" indent="-285750">
              <a:buFont typeface="Arial" panose="020B0604020202020204" pitchFamily="34" charset="0"/>
              <a:buChar char="•"/>
            </a:pPr>
            <a:r>
              <a:rPr lang="en-GB" sz="1600" dirty="0" err="1">
                <a:solidFill>
                  <a:srgbClr val="00A6B9"/>
                </a:solidFill>
                <a:effectLst/>
                <a:latin typeface="Franklin Gothic Book" panose="020B0503020102020204" pitchFamily="34" charset="0"/>
                <a:ea typeface="Verdana" panose="020B0604030504040204" pitchFamily="34" charset="0"/>
              </a:rPr>
              <a:t>Rhagoriaeth</a:t>
            </a:r>
            <a:r>
              <a:rPr lang="en-GB" sz="1600" dirty="0">
                <a:solidFill>
                  <a:srgbClr val="00A6B9"/>
                </a:solidFill>
                <a:effectLst/>
                <a:latin typeface="Franklin Gothic Book" panose="020B0503020102020204" pitchFamily="34" charset="0"/>
                <a:ea typeface="Verdana" panose="020B0604030504040204" pitchFamily="34" charset="0"/>
              </a:rPr>
              <a:t> </a:t>
            </a:r>
            <a:r>
              <a:rPr lang="en-GB" sz="1600" dirty="0" err="1">
                <a:solidFill>
                  <a:srgbClr val="00A6B9"/>
                </a:solidFill>
                <a:effectLst/>
                <a:latin typeface="Franklin Gothic Book" panose="020B0503020102020204" pitchFamily="34" charset="0"/>
                <a:ea typeface="Verdana" panose="020B0604030504040204" pitchFamily="34" charset="0"/>
              </a:rPr>
              <a:t>addysgol</a:t>
            </a:r>
            <a:endParaRPr lang="en-GB" sz="1600" dirty="0">
              <a:solidFill>
                <a:srgbClr val="00A6B9"/>
              </a:solidFill>
              <a:effectLst/>
              <a:latin typeface="Franklin Gothic Book" panose="020B0503020102020204" pitchFamily="34" charset="0"/>
              <a:ea typeface="Verdana" panose="020B0604030504040204" pitchFamily="34" charset="0"/>
            </a:endParaRPr>
          </a:p>
          <a:p>
            <a:pPr marL="285750" indent="-285750">
              <a:buFont typeface="Arial" panose="020B0604020202020204" pitchFamily="34" charset="0"/>
              <a:buChar char="•"/>
            </a:pPr>
            <a:r>
              <a:rPr lang="en-GB" sz="1600" dirty="0" err="1">
                <a:solidFill>
                  <a:srgbClr val="00A6B9"/>
                </a:solidFill>
                <a:latin typeface="Franklin Gothic Book" panose="020B0503020102020204" pitchFamily="34" charset="0"/>
                <a:ea typeface="Verdana" panose="020B0604030504040204" pitchFamily="34" charset="0"/>
              </a:rPr>
              <a:t>Cwricwllwm</a:t>
            </a:r>
            <a:r>
              <a:rPr lang="en-GB" sz="1600" dirty="0">
                <a:solidFill>
                  <a:srgbClr val="00A6B9"/>
                </a:solidFill>
                <a:latin typeface="Franklin Gothic Book" panose="020B0503020102020204" pitchFamily="34" charset="0"/>
                <a:ea typeface="Verdana" panose="020B0604030504040204" pitchFamily="34" charset="0"/>
              </a:rPr>
              <a:t> newydd </a:t>
            </a:r>
            <a:r>
              <a:rPr lang="en-GB" sz="1600" dirty="0" err="1">
                <a:solidFill>
                  <a:srgbClr val="00A6B9"/>
                </a:solidFill>
                <a:effectLst/>
                <a:latin typeface="Franklin Gothic Book" panose="020B0503020102020204" pitchFamily="34" charset="0"/>
                <a:ea typeface="Verdana" panose="020B0604030504040204" pitchFamily="34" charset="0"/>
              </a:rPr>
              <a:t>i</a:t>
            </a:r>
            <a:r>
              <a:rPr lang="en-GB" sz="1600" dirty="0">
                <a:solidFill>
                  <a:srgbClr val="00A6B9"/>
                </a:solidFill>
                <a:effectLst/>
                <a:latin typeface="Franklin Gothic Book" panose="020B0503020102020204" pitchFamily="34" charset="0"/>
                <a:ea typeface="Verdana" panose="020B0604030504040204" pitchFamily="34" charset="0"/>
              </a:rPr>
              <a:t> </a:t>
            </a:r>
            <a:r>
              <a:rPr lang="en-GB" sz="1600" dirty="0" err="1">
                <a:solidFill>
                  <a:srgbClr val="00A6B9"/>
                </a:solidFill>
                <a:effectLst/>
                <a:latin typeface="Franklin Gothic Book" panose="020B0503020102020204" pitchFamily="34" charset="0"/>
                <a:ea typeface="Verdana" panose="020B0604030504040204" pitchFamily="34" charset="0"/>
              </a:rPr>
              <a:t>Gymru</a:t>
            </a:r>
            <a:endParaRPr lang="en-GB" sz="1600" dirty="0">
              <a:solidFill>
                <a:srgbClr val="00A6B9"/>
              </a:solidFill>
              <a:effectLst/>
              <a:latin typeface="Franklin Gothic Book" panose="020B0503020102020204" pitchFamily="34" charset="0"/>
              <a:ea typeface="Verdana" panose="020B0604030504040204" pitchFamily="34" charset="0"/>
            </a:endParaRPr>
          </a:p>
          <a:p>
            <a:pPr marL="285750" indent="-285750">
              <a:buFont typeface="Arial" panose="020B0604020202020204" pitchFamily="34" charset="0"/>
              <a:buChar char="•"/>
            </a:pPr>
            <a:r>
              <a:rPr lang="en-GB" sz="1600" dirty="0" err="1">
                <a:solidFill>
                  <a:srgbClr val="00A6B9"/>
                </a:solidFill>
                <a:latin typeface="Franklin Gothic Book" panose="020B0503020102020204" pitchFamily="34" charset="0"/>
                <a:ea typeface="Verdana" panose="020B0604030504040204" pitchFamily="34" charset="0"/>
              </a:rPr>
              <a:t>Addysgu</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hanes</a:t>
            </a:r>
            <a:r>
              <a:rPr lang="en-GB" sz="1600" dirty="0">
                <a:solidFill>
                  <a:srgbClr val="00A6B9"/>
                </a:solidFill>
                <a:latin typeface="Franklin Gothic Book" panose="020B0503020102020204" pitchFamily="34" charset="0"/>
                <a:ea typeface="Verdana" panose="020B0604030504040204" pitchFamily="34" charset="0"/>
              </a:rPr>
              <a:t> Pobl </a:t>
            </a:r>
            <a:r>
              <a:rPr lang="en-GB" sz="1600" dirty="0" err="1">
                <a:solidFill>
                  <a:srgbClr val="00A6B9"/>
                </a:solidFill>
                <a:latin typeface="Franklin Gothic Book" panose="020B0503020102020204" pitchFamily="34" charset="0"/>
                <a:ea typeface="Verdana" panose="020B0604030504040204" pitchFamily="34" charset="0"/>
              </a:rPr>
              <a:t>Dduon</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Asiaidd</a:t>
            </a:r>
            <a:r>
              <a:rPr lang="en-GB" sz="1600" dirty="0">
                <a:solidFill>
                  <a:srgbClr val="00A6B9"/>
                </a:solidFill>
                <a:latin typeface="Franklin Gothic Book" panose="020B0503020102020204" pitchFamily="34" charset="0"/>
                <a:ea typeface="Verdana" panose="020B0604030504040204" pitchFamily="34" charset="0"/>
              </a:rPr>
              <a:t> a </a:t>
            </a:r>
            <a:r>
              <a:rPr lang="en-GB" sz="1600" dirty="0" err="1">
                <a:solidFill>
                  <a:srgbClr val="00A6B9"/>
                </a:solidFill>
                <a:latin typeface="Franklin Gothic Book" panose="020B0503020102020204" pitchFamily="34" charset="0"/>
                <a:ea typeface="Verdana" panose="020B0604030504040204" pitchFamily="34" charset="0"/>
              </a:rPr>
              <a:t>lleiafrifoedd</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ethnig</a:t>
            </a:r>
            <a:endParaRPr lang="en-GB" sz="1600" dirty="0">
              <a:solidFill>
                <a:srgbClr val="00A6B9"/>
              </a:solidFill>
              <a:latin typeface="Franklin Gothic Book" panose="020B0503020102020204" pitchFamily="34" charset="0"/>
              <a:ea typeface="Verdana" panose="020B0604030504040204" pitchFamily="34" charset="0"/>
            </a:endParaRPr>
          </a:p>
        </p:txBody>
      </p:sp>
      <p:pic>
        <p:nvPicPr>
          <p:cNvPr id="7178" name="Picture 10">
            <a:extLst>
              <a:ext uri="{FF2B5EF4-FFF2-40B4-BE49-F238E27FC236}">
                <a16:creationId xmlns:a16="http://schemas.microsoft.com/office/drawing/2014/main" id="{9FB858D1-410C-6D78-91E3-234C601336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12616" y="2087877"/>
            <a:ext cx="3200474" cy="42672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02666F-34BA-619A-2004-083A15D0443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
          <a:stretch/>
        </p:blipFill>
        <p:spPr bwMode="auto">
          <a:xfrm rot="319956">
            <a:off x="5727096" y="1390430"/>
            <a:ext cx="2523382" cy="40771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C60B740D-0E18-BC0D-F30A-B6572FBC5A2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21345866">
            <a:off x="6278429" y="4756024"/>
            <a:ext cx="3334197" cy="1879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731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705215" y="635246"/>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Area of learning and experience – </a:t>
            </a:r>
            <a:r>
              <a:rPr lang="en-GB" sz="2800" dirty="0">
                <a:latin typeface="Franklin Gothic Book" panose="020B0503020102020204" pitchFamily="34" charset="0"/>
              </a:rPr>
              <a:t>Health and wellbeing</a:t>
            </a:r>
            <a:endParaRPr lang="en-GB" sz="2800" dirty="0">
              <a:solidFill>
                <a:srgbClr val="000000"/>
              </a:solidFill>
              <a:effectLst/>
              <a:latin typeface="Franklin Gothic Book" panose="020B05030201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D10B8144-CE5E-91FF-AFF4-9903ECAF8CDF}"/>
              </a:ext>
            </a:extLst>
          </p:cNvPr>
          <p:cNvSpPr txBox="1"/>
          <p:nvPr/>
        </p:nvSpPr>
        <p:spPr>
          <a:xfrm>
            <a:off x="705215"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Meysydd</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dysgu</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phrofiad</a:t>
            </a:r>
            <a:r>
              <a:rPr lang="en-GB" sz="2800" dirty="0">
                <a:solidFill>
                  <a:schemeClr val="bg1"/>
                </a:solidFill>
                <a:latin typeface="Franklin Gothic Book" panose="020B0503020102020204" pitchFamily="34" charset="0"/>
                <a:ea typeface="Verdana" panose="020B0604030504040204" pitchFamily="34" charset="0"/>
              </a:rPr>
              <a:t> – Iechyd a </a:t>
            </a:r>
            <a:r>
              <a:rPr lang="en-GB" sz="2800" dirty="0" err="1">
                <a:solidFill>
                  <a:schemeClr val="bg1"/>
                </a:solidFill>
                <a:latin typeface="Franklin Gothic Book" panose="020B0503020102020204" pitchFamily="34" charset="0"/>
                <a:ea typeface="Verdana" panose="020B0604030504040204" pitchFamily="34" charset="0"/>
              </a:rPr>
              <a:t>lles</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D4B174AA-15AC-72A5-243A-AED8C1FBA622}"/>
              </a:ext>
            </a:extLst>
          </p:cNvPr>
          <p:cNvSpPr txBox="1"/>
          <p:nvPr/>
        </p:nvSpPr>
        <p:spPr>
          <a:xfrm>
            <a:off x="647700" y="4103408"/>
            <a:ext cx="4963694" cy="830997"/>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Learning outside of the classroom </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Learning of past diseases and healthcare</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Responding to new stimuli in new environments </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Learning about interconnected communities </a:t>
            </a:r>
          </a:p>
        </p:txBody>
      </p:sp>
      <p:sp>
        <p:nvSpPr>
          <p:cNvPr id="5" name="TextBox 4">
            <a:extLst>
              <a:ext uri="{FF2B5EF4-FFF2-40B4-BE49-F238E27FC236}">
                <a16:creationId xmlns:a16="http://schemas.microsoft.com/office/drawing/2014/main" id="{89239721-6430-38CC-0CFC-5B64A864FDB8}"/>
              </a:ext>
            </a:extLst>
          </p:cNvPr>
          <p:cNvSpPr txBox="1"/>
          <p:nvPr/>
        </p:nvSpPr>
        <p:spPr>
          <a:xfrm>
            <a:off x="647700" y="2593476"/>
            <a:ext cx="4963694" cy="830997"/>
          </a:xfrm>
          <a:prstGeom prst="rect">
            <a:avLst/>
          </a:prstGeom>
          <a:noFill/>
        </p:spPr>
        <p:txBody>
          <a:bodyPr wrap="square">
            <a:spAutoFit/>
          </a:bodyPr>
          <a:lstStyle/>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Dysgu</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tu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allan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i'r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ystafell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ddosbarth</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Dysgu</a:t>
            </a:r>
            <a:r>
              <a:rPr lang="en-GB" sz="1200" dirty="0">
                <a:solidFill>
                  <a:srgbClr val="00A6B9"/>
                </a:solidFill>
                <a:latin typeface="Franklin Gothic Book" panose="020B0503020102020204" pitchFamily="34" charset="0"/>
                <a:ea typeface="Verdana" panose="020B0604030504040204" pitchFamily="34" charset="0"/>
              </a:rPr>
              <a:t> am </a:t>
            </a:r>
            <a:r>
              <a:rPr lang="en-GB" sz="1200" dirty="0" err="1">
                <a:solidFill>
                  <a:srgbClr val="00A6B9"/>
                </a:solidFill>
                <a:latin typeface="Franklin Gothic Book" panose="020B0503020102020204" pitchFamily="34" charset="0"/>
                <a:ea typeface="Verdana" panose="020B0604030504040204" pitchFamily="34" charset="0"/>
              </a:rPr>
              <a:t>glefydau</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gofal</a:t>
            </a:r>
            <a:r>
              <a:rPr lang="en-GB" sz="1200" dirty="0">
                <a:solidFill>
                  <a:srgbClr val="00A6B9"/>
                </a:solidFill>
                <a:latin typeface="Franklin Gothic Book" panose="020B0503020102020204" pitchFamily="34" charset="0"/>
                <a:ea typeface="Verdana" panose="020B0604030504040204" pitchFamily="34" charset="0"/>
              </a:rPr>
              <a:t> iechyd y </a:t>
            </a:r>
            <a:r>
              <a:rPr lang="en-GB" sz="1200" dirty="0" err="1">
                <a:solidFill>
                  <a:srgbClr val="00A6B9"/>
                </a:solidFill>
                <a:latin typeface="Franklin Gothic Book" panose="020B0503020102020204" pitchFamily="34" charset="0"/>
                <a:ea typeface="Verdana" panose="020B0604030504040204" pitchFamily="34" charset="0"/>
              </a:rPr>
              <a:t>gorffennol</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Ymateb</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ysgogiadau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mewn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amgylcheddau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Dysgu</a:t>
            </a:r>
            <a:r>
              <a:rPr lang="en-GB" sz="1200" dirty="0">
                <a:solidFill>
                  <a:srgbClr val="00A6B9"/>
                </a:solidFill>
                <a:latin typeface="Franklin Gothic Book" panose="020B0503020102020204" pitchFamily="34" charset="0"/>
                <a:ea typeface="Verdana" panose="020B0604030504040204" pitchFamily="34" charset="0"/>
              </a:rPr>
              <a:t> am </a:t>
            </a:r>
            <a:r>
              <a:rPr lang="en-GB" sz="1200" dirty="0" err="1">
                <a:solidFill>
                  <a:srgbClr val="00A6B9"/>
                </a:solidFill>
                <a:latin typeface="Franklin Gothic Book" panose="020B0503020102020204" pitchFamily="34" charset="0"/>
                <a:ea typeface="Verdana" panose="020B0604030504040204" pitchFamily="34" charset="0"/>
              </a:rPr>
              <a:t>gymunedau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rhyng-gysylltiedig</a:t>
            </a:r>
            <a:endParaRPr lang="en-GB" sz="1200" dirty="0">
              <a:solidFill>
                <a:srgbClr val="00A6B9"/>
              </a:solidFill>
              <a:latin typeface="Franklin Gothic Book" panose="020B0503020102020204" pitchFamily="34" charset="0"/>
              <a:ea typeface="Verdana" panose="020B0604030504040204" pitchFamily="34" charset="0"/>
            </a:endParaRPr>
          </a:p>
        </p:txBody>
      </p:sp>
      <p:pic>
        <p:nvPicPr>
          <p:cNvPr id="7" name="Picture 6" descr="A group of people standing in a room&#10;&#10;Description automatically generated with medium confidence">
            <a:extLst>
              <a:ext uri="{FF2B5EF4-FFF2-40B4-BE49-F238E27FC236}">
                <a16:creationId xmlns:a16="http://schemas.microsoft.com/office/drawing/2014/main" id="{BE492807-A195-8AB3-AC68-C1412F1FC8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1140" y="1584640"/>
            <a:ext cx="4732258" cy="2708764"/>
          </a:xfrm>
          <a:prstGeom prst="rect">
            <a:avLst/>
          </a:prstGeom>
        </p:spPr>
      </p:pic>
      <p:pic>
        <p:nvPicPr>
          <p:cNvPr id="10" name="Picture 9">
            <a:extLst>
              <a:ext uri="{FF2B5EF4-FFF2-40B4-BE49-F238E27FC236}">
                <a16:creationId xmlns:a16="http://schemas.microsoft.com/office/drawing/2014/main" id="{6A94F7CB-B920-2862-D08D-C0A446613E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490" y="4330322"/>
            <a:ext cx="4725908" cy="2432428"/>
          </a:xfrm>
          <a:prstGeom prst="rect">
            <a:avLst/>
          </a:prstGeom>
        </p:spPr>
      </p:pic>
    </p:spTree>
    <p:extLst>
      <p:ext uri="{BB962C8B-B14F-4D97-AF65-F5344CB8AC3E}">
        <p14:creationId xmlns:p14="http://schemas.microsoft.com/office/powerpoint/2010/main" val="143850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705215" y="622276"/>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Area of learning and experience – </a:t>
            </a:r>
            <a:r>
              <a:rPr lang="en-GB" sz="2800" dirty="0">
                <a:latin typeface="Franklin Gothic Book" panose="020B0503020102020204" pitchFamily="34" charset="0"/>
              </a:rPr>
              <a:t>Expressive arts</a:t>
            </a:r>
            <a:endParaRPr lang="en-GB" sz="2800" dirty="0">
              <a:solidFill>
                <a:srgbClr val="000000"/>
              </a:solidFill>
              <a:effectLst/>
              <a:latin typeface="Franklin Gothic Book" panose="020B05030201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D10B8144-CE5E-91FF-AFF4-9903ECAF8CDF}"/>
              </a:ext>
            </a:extLst>
          </p:cNvPr>
          <p:cNvSpPr txBox="1"/>
          <p:nvPr/>
        </p:nvSpPr>
        <p:spPr>
          <a:xfrm>
            <a:off x="705215"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Meysydd</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dysgu</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phrofiad</a:t>
            </a:r>
            <a:r>
              <a:rPr lang="en-GB" sz="2800" dirty="0">
                <a:solidFill>
                  <a:schemeClr val="bg1"/>
                </a:solidFill>
                <a:latin typeface="Franklin Gothic Book" panose="020B0503020102020204" pitchFamily="34" charset="0"/>
                <a:ea typeface="Verdana" panose="020B0604030504040204" pitchFamily="34" charset="0"/>
              </a:rPr>
              <a:t> – Y </a:t>
            </a:r>
            <a:r>
              <a:rPr lang="en-GB" sz="2800" dirty="0" err="1">
                <a:solidFill>
                  <a:schemeClr val="bg1"/>
                </a:solidFill>
                <a:latin typeface="Franklin Gothic Book" panose="020B0503020102020204" pitchFamily="34" charset="0"/>
                <a:ea typeface="Verdana" panose="020B0604030504040204" pitchFamily="34" charset="0"/>
              </a:rPr>
              <a:t>celfyddydau</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mynegiannol</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FC037DBA-B046-A9F5-05F6-A610596475F4}"/>
              </a:ext>
            </a:extLst>
          </p:cNvPr>
          <p:cNvSpPr txBox="1"/>
          <p:nvPr/>
        </p:nvSpPr>
        <p:spPr>
          <a:xfrm>
            <a:off x="6548857" y="2115858"/>
            <a:ext cx="4963694" cy="461665"/>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Each of our stories can inspire creative responses – performance, spoken word, creative writing, drawing, painting, digital creative output.</a:t>
            </a:r>
          </a:p>
        </p:txBody>
      </p:sp>
      <p:sp>
        <p:nvSpPr>
          <p:cNvPr id="3" name="TextBox 2">
            <a:extLst>
              <a:ext uri="{FF2B5EF4-FFF2-40B4-BE49-F238E27FC236}">
                <a16:creationId xmlns:a16="http://schemas.microsoft.com/office/drawing/2014/main" id="{E1A7A4D7-6013-8ACC-6A6D-14A88F68032A}"/>
              </a:ext>
            </a:extLst>
          </p:cNvPr>
          <p:cNvSpPr txBox="1"/>
          <p:nvPr/>
        </p:nvSpPr>
        <p:spPr>
          <a:xfrm>
            <a:off x="679449" y="2115858"/>
            <a:ext cx="4963694" cy="646331"/>
          </a:xfrm>
          <a:prstGeom prst="rect">
            <a:avLst/>
          </a:prstGeom>
          <a:noFill/>
        </p:spPr>
        <p:txBody>
          <a:bodyPr wrap="square">
            <a:spAutoFit/>
          </a:bodyPr>
          <a:lstStyle/>
          <a:p>
            <a:pPr marL="171450" indent="-171450">
              <a:buFont typeface="Courier New" panose="02070309020205020404" pitchFamily="49" charset="0"/>
              <a:buChar char="o"/>
            </a:pPr>
            <a:r>
              <a:rPr lang="en-GB" sz="1200" dirty="0">
                <a:solidFill>
                  <a:srgbClr val="00A6B9"/>
                </a:solidFill>
                <a:latin typeface="Franklin Gothic Book" panose="020B0503020102020204" pitchFamily="34" charset="0"/>
                <a:ea typeface="Verdana" panose="020B0604030504040204" pitchFamily="34" charset="0"/>
              </a:rPr>
              <a:t>Gall </a:t>
            </a:r>
            <a:r>
              <a:rPr lang="en-GB" sz="1200" dirty="0" err="1">
                <a:solidFill>
                  <a:srgbClr val="00A6B9"/>
                </a:solidFill>
                <a:latin typeface="Franklin Gothic Book" panose="020B0503020102020204" pitchFamily="34" charset="0"/>
                <a:ea typeface="Verdana" panose="020B0604030504040204" pitchFamily="34" charset="0"/>
              </a:rPr>
              <a:t>pob</a:t>
            </a:r>
            <a:r>
              <a:rPr lang="en-GB" sz="1200" dirty="0">
                <a:solidFill>
                  <a:srgbClr val="00A6B9"/>
                </a:solidFill>
                <a:latin typeface="Franklin Gothic Book" panose="020B0503020102020204" pitchFamily="34" charset="0"/>
                <a:ea typeface="Verdana" panose="020B0604030504040204" pitchFamily="34" charset="0"/>
              </a:rPr>
              <a:t> un </a:t>
            </a:r>
            <a:r>
              <a:rPr lang="en-GB" sz="1200" dirty="0" err="1">
                <a:solidFill>
                  <a:srgbClr val="00A6B9"/>
                </a:solidFill>
                <a:latin typeface="Franklin Gothic Book" panose="020B0503020102020204" pitchFamily="34" charset="0"/>
                <a:ea typeface="Verdana" panose="020B0604030504040204" pitchFamily="34" charset="0"/>
              </a:rPr>
              <a:t>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straeon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ysbrydoli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ymatebion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creadigol</a:t>
            </a:r>
            <a:r>
              <a:rPr lang="en-GB" sz="1200" dirty="0">
                <a:solidFill>
                  <a:srgbClr val="00A6B9"/>
                </a:solidFill>
                <a:latin typeface="Franklin Gothic Book" panose="020B0503020102020204" pitchFamily="34" charset="0"/>
                <a:ea typeface="Verdana" panose="020B0604030504040204" pitchFamily="34" charset="0"/>
              </a:rPr>
              <a:t> – perfformiad, gair </a:t>
            </a:r>
            <a:r>
              <a:rPr lang="en-GB" sz="1200" dirty="0" err="1">
                <a:solidFill>
                  <a:srgbClr val="00A6B9"/>
                </a:solidFill>
                <a:latin typeface="Franklin Gothic Book" panose="020B0503020102020204" pitchFamily="34" charset="0"/>
                <a:ea typeface="Verdana" panose="020B0604030504040204" pitchFamily="34" charset="0"/>
              </a:rPr>
              <a:t>llafar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ysgrifennu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creadigol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lluniadu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peintio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allbwn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creadigol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digidol</a:t>
            </a:r>
            <a:r>
              <a:rPr lang="en-GB" sz="1200" dirty="0">
                <a:solidFill>
                  <a:srgbClr val="00A6B9"/>
                </a:solidFill>
                <a:latin typeface="Franklin Gothic Book" panose="020B0503020102020204" pitchFamily="34" charset="0"/>
                <a:ea typeface="Verdana" panose="020B0604030504040204" pitchFamily="34" charset="0"/>
              </a:rPr>
              <a:t>.</a:t>
            </a:r>
            <a:r>
              <a:rPr lang="en-GB" sz="1200" dirty="0">
                <a:latin typeface="Franklin Gothic Book" panose="020B0503020102020204" pitchFamily="34" charset="0"/>
                <a:ea typeface="Verdana" panose="020B0604030504040204" pitchFamily="34" charset="0"/>
              </a:rPr>
              <a:t>.</a:t>
            </a:r>
          </a:p>
        </p:txBody>
      </p:sp>
      <p:pic>
        <p:nvPicPr>
          <p:cNvPr id="4" name="Picture 3" descr="A group of people sitting at a table&#10;&#10;Description automatically generated with low confidence">
            <a:extLst>
              <a:ext uri="{FF2B5EF4-FFF2-40B4-BE49-F238E27FC236}">
                <a16:creationId xmlns:a16="http://schemas.microsoft.com/office/drawing/2014/main" id="{DA058DA0-5812-8A2B-7E58-974D772500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3300" y="2996003"/>
            <a:ext cx="4292600" cy="3378126"/>
          </a:xfrm>
          <a:prstGeom prst="rect">
            <a:avLst/>
          </a:prstGeom>
        </p:spPr>
      </p:pic>
      <p:pic>
        <p:nvPicPr>
          <p:cNvPr id="3074" name="Picture 2">
            <a:extLst>
              <a:ext uri="{FF2B5EF4-FFF2-40B4-BE49-F238E27FC236}">
                <a16:creationId xmlns:a16="http://schemas.microsoft.com/office/drawing/2014/main" id="{702A9077-9A83-1270-4582-1F4BA1DC26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96102" y="2996003"/>
            <a:ext cx="4292601" cy="3378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E62889-84CC-9E24-CFC4-5F6DB054214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8462" r="20554"/>
          <a:stretch/>
        </p:blipFill>
        <p:spPr>
          <a:xfrm rot="21306013">
            <a:off x="298450" y="4298328"/>
            <a:ext cx="2305050" cy="2076136"/>
          </a:xfrm>
          <a:prstGeom prst="rect">
            <a:avLst/>
          </a:prstGeom>
          <a:ln>
            <a:solidFill>
              <a:schemeClr val="tx1"/>
            </a:solidFill>
          </a:ln>
        </p:spPr>
      </p:pic>
    </p:spTree>
    <p:extLst>
      <p:ext uri="{BB962C8B-B14F-4D97-AF65-F5344CB8AC3E}">
        <p14:creationId xmlns:p14="http://schemas.microsoft.com/office/powerpoint/2010/main" val="100315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705215" y="622276"/>
            <a:ext cx="11063233" cy="523220"/>
          </a:xfrm>
          <a:prstGeom prst="rect">
            <a:avLst/>
          </a:prstGeom>
          <a:noFill/>
        </p:spPr>
        <p:txBody>
          <a:bodyPr wrap="square">
            <a:spAutoFit/>
          </a:bodyPr>
          <a:lstStyle/>
          <a:p>
            <a:pPr>
              <a:lnSpc>
                <a:spcPct val="107000"/>
              </a:lnSpc>
              <a:spcAft>
                <a:spcPts val="800"/>
              </a:spcAft>
            </a:pPr>
            <a:r>
              <a:rPr lang="en-GB" sz="2800" dirty="0">
                <a:effectLst/>
                <a:latin typeface="Franklin Gothic Book" panose="020B0503020102020204" pitchFamily="34" charset="0"/>
                <a:ea typeface="Calibri" panose="020F0502020204030204" pitchFamily="34" charset="0"/>
                <a:cs typeface="Times New Roman" panose="02020603050405020304" pitchFamily="18" charset="0"/>
              </a:rPr>
              <a:t>Black, Asian and minority ethnic histories</a:t>
            </a:r>
          </a:p>
        </p:txBody>
      </p:sp>
      <p:sp>
        <p:nvSpPr>
          <p:cNvPr id="9" name="TextBox 8">
            <a:extLst>
              <a:ext uri="{FF2B5EF4-FFF2-40B4-BE49-F238E27FC236}">
                <a16:creationId xmlns:a16="http://schemas.microsoft.com/office/drawing/2014/main" id="{D10B8144-CE5E-91FF-AFF4-9903ECAF8CDF}"/>
              </a:ext>
            </a:extLst>
          </p:cNvPr>
          <p:cNvSpPr txBox="1"/>
          <p:nvPr/>
        </p:nvSpPr>
        <p:spPr>
          <a:xfrm>
            <a:off x="705215" y="228673"/>
            <a:ext cx="10469468" cy="523220"/>
          </a:xfrm>
          <a:prstGeom prst="rect">
            <a:avLst/>
          </a:prstGeom>
          <a:noFill/>
        </p:spPr>
        <p:txBody>
          <a:bodyPr wrap="square">
            <a:spAutoFit/>
          </a:bodyPr>
          <a:lstStyle/>
          <a:p>
            <a:r>
              <a:rPr lang="en-GB" sz="2800" dirty="0">
                <a:solidFill>
                  <a:schemeClr val="bg1"/>
                </a:solidFill>
                <a:latin typeface="Franklin Gothic Book" panose="020B0503020102020204" pitchFamily="34" charset="0"/>
                <a:ea typeface="Verdana" panose="020B0604030504040204" pitchFamily="34" charset="0"/>
              </a:rPr>
              <a:t>Hanes Pobl </a:t>
            </a:r>
            <a:r>
              <a:rPr lang="en-GB" sz="2800" dirty="0" err="1">
                <a:solidFill>
                  <a:schemeClr val="bg1"/>
                </a:solidFill>
                <a:latin typeface="Franklin Gothic Book" panose="020B0503020102020204" pitchFamily="34" charset="0"/>
                <a:ea typeface="Verdana" panose="020B0604030504040204" pitchFamily="34" charset="0"/>
              </a:rPr>
              <a:t>Dduon</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Asiaidd</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lleiafrifoedd</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ethnig</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6AE1C18-401D-0AF4-818E-5D85AAA48E75}"/>
              </a:ext>
            </a:extLst>
          </p:cNvPr>
          <p:cNvSpPr txBox="1"/>
          <p:nvPr/>
        </p:nvSpPr>
        <p:spPr>
          <a:xfrm>
            <a:off x="705215" y="4169363"/>
            <a:ext cx="4514734" cy="2460866"/>
          </a:xfrm>
          <a:prstGeom prst="rect">
            <a:avLst/>
          </a:prstGeom>
          <a:noFill/>
        </p:spPr>
        <p:txBody>
          <a:bodyPr wrap="square">
            <a:spAutoFit/>
          </a:bodyPr>
          <a:lstStyle/>
          <a:p>
            <a:pPr>
              <a:lnSpc>
                <a:spcPct val="107000"/>
              </a:lnSpc>
              <a:spcAft>
                <a:spcPts val="800"/>
              </a:spcAft>
            </a:pPr>
            <a:r>
              <a:rPr lang="en-GB" dirty="0">
                <a:effectLst/>
                <a:latin typeface="Franklin Gothic Book" panose="020B0503020102020204" pitchFamily="34" charset="0"/>
                <a:ea typeface="Calibri" panose="020F0502020204030204" pitchFamily="34" charset="0"/>
                <a:cs typeface="Times New Roman" panose="02020603050405020304" pitchFamily="18" charset="0"/>
              </a:rPr>
              <a:t>We have material to support your teaching no matter where in Wales you are. This might include:</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Records of people of different ethnicities going back decades or even hundreds of years.</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Items from various parts of the world.</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Evidence of local people who participated in the British Empire – books, letters, photographs, household items, the natural world, military memorabilia, scientific instruments …</a:t>
            </a:r>
          </a:p>
        </p:txBody>
      </p:sp>
      <p:sp>
        <p:nvSpPr>
          <p:cNvPr id="5" name="TextBox 4">
            <a:extLst>
              <a:ext uri="{FF2B5EF4-FFF2-40B4-BE49-F238E27FC236}">
                <a16:creationId xmlns:a16="http://schemas.microsoft.com/office/drawing/2014/main" id="{2FB72A41-9142-1AD6-8762-31991AC73922}"/>
              </a:ext>
            </a:extLst>
          </p:cNvPr>
          <p:cNvSpPr txBox="1"/>
          <p:nvPr/>
        </p:nvSpPr>
        <p:spPr>
          <a:xfrm>
            <a:off x="705215" y="1623936"/>
            <a:ext cx="4514734" cy="2460866"/>
          </a:xfrm>
          <a:prstGeom prst="rect">
            <a:avLst/>
          </a:prstGeom>
          <a:noFill/>
        </p:spPr>
        <p:txBody>
          <a:bodyPr wrap="square">
            <a:spAutoFit/>
          </a:bodyPr>
          <a:lstStyle/>
          <a:p>
            <a:pPr>
              <a:lnSpc>
                <a:spcPct val="107000"/>
              </a:lnSpc>
              <a:spcAft>
                <a:spcPts val="800"/>
              </a:spcAft>
            </a:pP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Mae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gennym</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ddeunydd</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i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gefnogi</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eich</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addysgu</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ni</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waeth</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ble</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yng</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Nghymru</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yr</a:t>
            </a:r>
            <a:r>
              <a:rPr lang="en-GB"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ydych</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chi.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Gallai</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hyn</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gynnwys</a:t>
            </a:r>
            <a:r>
              <a:rPr lang="en-GB"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t>
            </a:r>
          </a:p>
          <a:p>
            <a:pPr marL="171450" indent="-171450">
              <a:lnSpc>
                <a:spcPct val="107000"/>
              </a:lnSpc>
              <a:spcAft>
                <a:spcPts val="800"/>
              </a:spcAft>
              <a:buFont typeface="Courier New" panose="02070309020205020404" pitchFamily="49" charset="0"/>
              <a:buChar char="o"/>
            </a:pP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Cofnodion</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o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bobl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o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wahanol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ethnigrwydd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yn</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mynd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yn</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ôl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ddegawdau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neu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hyd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yn</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oed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gannoedd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o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flynyddoedd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a:t>
            </a:r>
          </a:p>
          <a:p>
            <a:pPr marL="171450" indent="-171450">
              <a:lnSpc>
                <a:spcPct val="107000"/>
              </a:lnSpc>
              <a:spcAft>
                <a:spcPts val="800"/>
              </a:spcAft>
              <a:buFont typeface="Courier New" panose="02070309020205020404" pitchFamily="49" charset="0"/>
              <a:buChar char="o"/>
            </a:pP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Eitemau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o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wahanol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rannau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o'r</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byd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a:t>
            </a:r>
          </a:p>
          <a:p>
            <a:pPr marL="171450" indent="-171450">
              <a:lnSpc>
                <a:spcPct val="107000"/>
              </a:lnSpc>
              <a:spcAft>
                <a:spcPts val="800"/>
              </a:spcAft>
              <a:buFont typeface="Courier New" panose="02070309020205020404" pitchFamily="49" charset="0"/>
              <a:buChar char="o"/>
            </a:pP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Tystiolaeth</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o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bobl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leol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gymerodd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ran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yn</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yr</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Ymerodraeth</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Brydeinig</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llyfrau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llythyrau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ffotograffau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eitemau’r</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cartref</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y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byd</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naturiol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offerynnau</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gwyddonol</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p>
        </p:txBody>
      </p:sp>
      <p:pic>
        <p:nvPicPr>
          <p:cNvPr id="7" name="Picture 6" descr="A picture containing text, person, indoor&#10;&#10;Description automatically generated">
            <a:extLst>
              <a:ext uri="{FF2B5EF4-FFF2-40B4-BE49-F238E27FC236}">
                <a16:creationId xmlns:a16="http://schemas.microsoft.com/office/drawing/2014/main" id="{941F28A9-EBD1-8E01-0A91-EEB1E4A572C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6972053" y="1539099"/>
            <a:ext cx="4452008" cy="5334837"/>
          </a:xfrm>
          <a:prstGeom prst="rect">
            <a:avLst/>
          </a:prstGeom>
          <a:noFill/>
          <a:ln w="57150">
            <a:noFill/>
          </a:ln>
        </p:spPr>
      </p:pic>
    </p:spTree>
    <p:extLst>
      <p:ext uri="{BB962C8B-B14F-4D97-AF65-F5344CB8AC3E}">
        <p14:creationId xmlns:p14="http://schemas.microsoft.com/office/powerpoint/2010/main" val="406907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7C7D4-E7D3-8D7B-07D0-B2A7FF7D3DD7}"/>
              </a:ext>
            </a:extLst>
          </p:cNvPr>
          <p:cNvSpPr txBox="1"/>
          <p:nvPr/>
        </p:nvSpPr>
        <p:spPr>
          <a:xfrm>
            <a:off x="3403600" y="2359462"/>
            <a:ext cx="4635500" cy="1754326"/>
          </a:xfrm>
          <a:prstGeom prst="rect">
            <a:avLst/>
          </a:prstGeom>
          <a:noFill/>
        </p:spPr>
        <p:txBody>
          <a:bodyPr wrap="square" rtlCol="0">
            <a:spAutoFit/>
          </a:bodyPr>
          <a:lstStyle/>
          <a:p>
            <a:r>
              <a:rPr lang="en-GB" dirty="0" err="1"/>
              <a:t>Defnyddiwch</a:t>
            </a:r>
            <a:r>
              <a:rPr lang="en-GB" dirty="0"/>
              <a:t> y </a:t>
            </a:r>
            <a:r>
              <a:rPr lang="en-GB" dirty="0" err="1"/>
              <a:t>sleid</a:t>
            </a:r>
            <a:r>
              <a:rPr lang="en-GB" dirty="0"/>
              <a:t> hon </a:t>
            </a:r>
            <a:r>
              <a:rPr lang="en-GB" dirty="0" err="1"/>
              <a:t>ar</a:t>
            </a:r>
            <a:r>
              <a:rPr lang="en-GB" dirty="0"/>
              <a:t> </a:t>
            </a:r>
            <a:r>
              <a:rPr lang="en-GB" dirty="0" err="1"/>
              <a:t>gyfer</a:t>
            </a:r>
            <a:r>
              <a:rPr lang="en-GB" dirty="0"/>
              <a:t> </a:t>
            </a:r>
            <a:r>
              <a:rPr lang="en-GB" dirty="0" err="1"/>
              <a:t>enghreifftiau</a:t>
            </a:r>
            <a:r>
              <a:rPr lang="en-GB" dirty="0"/>
              <a:t> </a:t>
            </a:r>
            <a:r>
              <a:rPr lang="en-GB" dirty="0" err="1"/>
              <a:t>o'ch</a:t>
            </a:r>
            <a:r>
              <a:rPr lang="en-GB" dirty="0"/>
              <a:t> </a:t>
            </a:r>
            <a:r>
              <a:rPr lang="en-GB" dirty="0" err="1"/>
              <a:t>casgliadau</a:t>
            </a:r>
            <a:r>
              <a:rPr lang="en-GB" dirty="0"/>
              <a:t> </a:t>
            </a:r>
            <a:r>
              <a:rPr lang="en-GB" dirty="0" err="1"/>
              <a:t>eich</a:t>
            </a:r>
            <a:r>
              <a:rPr lang="en-GB" dirty="0"/>
              <a:t> </a:t>
            </a:r>
            <a:r>
              <a:rPr lang="en-GB" dirty="0" err="1"/>
              <a:t>hun</a:t>
            </a:r>
            <a:r>
              <a:rPr lang="en-GB" dirty="0"/>
              <a:t>.</a:t>
            </a:r>
          </a:p>
          <a:p>
            <a:endParaRPr lang="en-GB" dirty="0"/>
          </a:p>
          <a:p>
            <a:endParaRPr lang="en-GB" dirty="0"/>
          </a:p>
          <a:p>
            <a:r>
              <a:rPr lang="en-GB" dirty="0"/>
              <a:t>Use this slide for examples of your own collections.</a:t>
            </a:r>
          </a:p>
        </p:txBody>
      </p:sp>
    </p:spTree>
    <p:extLst>
      <p:ext uri="{BB962C8B-B14F-4D97-AF65-F5344CB8AC3E}">
        <p14:creationId xmlns:p14="http://schemas.microsoft.com/office/powerpoint/2010/main" val="410062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705215" y="631109"/>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Making this work</a:t>
            </a:r>
          </a:p>
        </p:txBody>
      </p:sp>
      <p:sp>
        <p:nvSpPr>
          <p:cNvPr id="9" name="TextBox 8">
            <a:extLst>
              <a:ext uri="{FF2B5EF4-FFF2-40B4-BE49-F238E27FC236}">
                <a16:creationId xmlns:a16="http://schemas.microsoft.com/office/drawing/2014/main" id="{D10B8144-CE5E-91FF-AFF4-9903ECAF8CDF}"/>
              </a:ext>
            </a:extLst>
          </p:cNvPr>
          <p:cNvSpPr txBox="1"/>
          <p:nvPr/>
        </p:nvSpPr>
        <p:spPr>
          <a:xfrm>
            <a:off x="705215"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Gwneud</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i</a:t>
            </a:r>
            <a:r>
              <a:rPr lang="en-GB" sz="2800" dirty="0">
                <a:solidFill>
                  <a:schemeClr val="bg1"/>
                </a:solidFill>
                <a:latin typeface="Franklin Gothic Book" panose="020B0503020102020204" pitchFamily="34" charset="0"/>
                <a:ea typeface="Verdana" panose="020B0604030504040204" pitchFamily="34" charset="0"/>
              </a:rPr>
              <a:t> hyn weithio</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1A7A4D7-6013-8ACC-6A6D-14A88F68032A}"/>
              </a:ext>
            </a:extLst>
          </p:cNvPr>
          <p:cNvSpPr txBox="1"/>
          <p:nvPr/>
        </p:nvSpPr>
        <p:spPr>
          <a:xfrm>
            <a:off x="679449" y="2187108"/>
            <a:ext cx="4963694" cy="4359014"/>
          </a:xfrm>
          <a:prstGeom prst="rect">
            <a:avLst/>
          </a:prstGeom>
          <a:noFill/>
        </p:spPr>
        <p:txBody>
          <a:bodyPr wrap="square">
            <a:spAutoFit/>
          </a:bodyPr>
          <a:lstStyle/>
          <a:p>
            <a:r>
              <a:rPr lang="en-GB" dirty="0">
                <a:solidFill>
                  <a:srgbClr val="00A6B9"/>
                </a:solidFill>
                <a:latin typeface="Franklin Gothic Book" panose="020B0503020102020204" pitchFamily="34" charset="0"/>
                <a:ea typeface="Verdana" panose="020B0604030504040204" pitchFamily="34" charset="0"/>
              </a:rPr>
              <a:t>Mae hyn yn newydd i </a:t>
            </a:r>
            <a:r>
              <a:rPr lang="en-GB" dirty="0" err="1">
                <a:solidFill>
                  <a:srgbClr val="00A6B9"/>
                </a:solidFill>
                <a:latin typeface="Franklin Gothic Book" panose="020B0503020102020204" pitchFamily="34" charset="0"/>
                <a:ea typeface="Verdana" panose="020B0604030504040204" pitchFamily="34" charset="0"/>
              </a:rPr>
              <a:t>ni</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hefyd</a:t>
            </a:r>
            <a:endParaRPr lang="en-GB"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a:solidFill>
                  <a:srgbClr val="00A6B9"/>
                </a:solidFill>
                <a:latin typeface="Franklin Gothic Book" panose="020B0503020102020204" pitchFamily="34" charset="0"/>
                <a:ea typeface="Verdana" panose="020B0604030504040204" pitchFamily="34" charset="0"/>
              </a:rPr>
              <a:t>Mae </a:t>
            </a:r>
            <a:r>
              <a:rPr lang="en-GB" sz="1200" dirty="0" err="1">
                <a:solidFill>
                  <a:srgbClr val="00A6B9"/>
                </a:solidFill>
                <a:latin typeface="Franklin Gothic Book" panose="020B0503020102020204" pitchFamily="34" charset="0"/>
                <a:ea typeface="Verdana" panose="020B0604030504040204" pitchFamily="34" charset="0"/>
              </a:rPr>
              <a:t>Cynllun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Gweithredu</a:t>
            </a:r>
            <a:r>
              <a:rPr lang="en-GB" sz="1200" dirty="0">
                <a:solidFill>
                  <a:srgbClr val="00A6B9"/>
                </a:solidFill>
                <a:latin typeface="Franklin Gothic Book" panose="020B0503020102020204" pitchFamily="34" charset="0"/>
                <a:ea typeface="Verdana" panose="020B0604030504040204" pitchFamily="34" charset="0"/>
              </a:rPr>
              <a:t> Cymru </a:t>
            </a:r>
            <a:r>
              <a:rPr lang="en-GB" sz="1200" dirty="0" err="1">
                <a:solidFill>
                  <a:srgbClr val="00A6B9"/>
                </a:solidFill>
                <a:latin typeface="Franklin Gothic Book" panose="020B0503020102020204" pitchFamily="34" charset="0"/>
                <a:ea typeface="Verdana" panose="020B0604030504040204" pitchFamily="34" charset="0"/>
              </a:rPr>
              <a:t>Wrth-hiliol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Llywodraeth</a:t>
            </a:r>
            <a:r>
              <a:rPr lang="en-GB" sz="1200" dirty="0">
                <a:solidFill>
                  <a:srgbClr val="00A6B9"/>
                </a:solidFill>
                <a:latin typeface="Franklin Gothic Book" panose="020B0503020102020204" pitchFamily="34" charset="0"/>
                <a:ea typeface="Verdana" panose="020B0604030504040204" pitchFamily="34" charset="0"/>
              </a:rPr>
              <a:t> Cymru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hysbrydoli</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casgliadau</a:t>
            </a:r>
            <a:r>
              <a:rPr lang="en-GB" sz="1200" dirty="0">
                <a:solidFill>
                  <a:srgbClr val="00A6B9"/>
                </a:solidFill>
                <a:latin typeface="Franklin Gothic Book" panose="020B0503020102020204" pitchFamily="34" charset="0"/>
                <a:ea typeface="Verdana" panose="020B0604030504040204" pitchFamily="34" charset="0"/>
              </a:rPr>
              <a:t> â </a:t>
            </a:r>
            <a:r>
              <a:rPr lang="en-GB" sz="1200" dirty="0" err="1">
                <a:solidFill>
                  <a:srgbClr val="00A6B9"/>
                </a:solidFill>
                <a:latin typeface="Franklin Gothic Book" panose="020B0503020102020204" pitchFamily="34" charset="0"/>
                <a:ea typeface="Verdana" panose="020B0604030504040204" pitchFamily="34" charset="0"/>
              </a:rPr>
              <a:t>llygaid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Rydym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darganfod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pethau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barhaus</a:t>
            </a:r>
            <a:r>
              <a:rPr lang="en-GB" sz="1200" dirty="0">
                <a:solidFill>
                  <a:srgbClr val="00A6B9"/>
                </a:solidFill>
                <a:latin typeface="Franklin Gothic Book" panose="020B0503020102020204" pitchFamily="34" charset="0"/>
                <a:ea typeface="Verdana" panose="020B0604030504040204" pitchFamily="34" charset="0"/>
              </a:rPr>
              <a:t> am </a:t>
            </a:r>
            <a:r>
              <a:rPr lang="en-GB" sz="1200" dirty="0" err="1">
                <a:solidFill>
                  <a:srgbClr val="00A6B9"/>
                </a:solidFill>
                <a:latin typeface="Franklin Gothic Book" panose="020B0503020102020204" pitchFamily="34" charset="0"/>
                <a:ea typeface="Verdana" panose="020B0604030504040204" pitchFamily="34" charset="0"/>
              </a:rPr>
              <a:t>yr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gennym</a:t>
            </a:r>
            <a:r>
              <a:rPr lang="en-GB" sz="1200" dirty="0">
                <a:solidFill>
                  <a:srgbClr val="00A6B9"/>
                </a:solidFill>
                <a:latin typeface="Franklin Gothic Book" panose="020B0503020102020204" pitchFamily="34" charset="0"/>
                <a:ea typeface="Verdana" panose="020B0604030504040204" pitchFamily="34" charset="0"/>
              </a:rPr>
              <a:t>.</a:t>
            </a:r>
          </a:p>
          <a:p>
            <a:pPr marL="171450" indent="-171450">
              <a:buFont typeface="Courier New" panose="02070309020205020404" pitchFamily="49" charset="0"/>
              <a:buChar char="o"/>
            </a:pPr>
            <a:endParaRPr lang="en-GB" sz="1200" dirty="0">
              <a:solidFill>
                <a:srgbClr val="00A6B9"/>
              </a:solidFill>
              <a:latin typeface="Franklin Gothic Book" panose="020B0503020102020204" pitchFamily="34" charset="0"/>
              <a:ea typeface="Verdana" panose="020B0604030504040204" pitchFamily="34" charset="0"/>
            </a:endParaRPr>
          </a:p>
          <a:p>
            <a:r>
              <a:rPr lang="en-GB" dirty="0" err="1">
                <a:solidFill>
                  <a:srgbClr val="00A6B9"/>
                </a:solidFill>
                <a:latin typeface="Franklin Gothic Book" panose="020B0503020102020204" pitchFamily="34" charset="0"/>
                <a:ea typeface="Verdana" panose="020B0604030504040204" pitchFamily="34" charset="0"/>
              </a:rPr>
              <a:t>Nid</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ydym</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yn</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athrawon</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ond</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rydym</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yn</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adnabod</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ein</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safleoedd</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Rydym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wedi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ymrwymo</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ddysgu</a:t>
            </a:r>
            <a:r>
              <a:rPr lang="en-GB" sz="1200" dirty="0">
                <a:solidFill>
                  <a:srgbClr val="00A6B9"/>
                </a:solidFill>
                <a:latin typeface="Franklin Gothic Book" panose="020B0503020102020204" pitchFamily="34" charset="0"/>
                <a:ea typeface="Verdana" panose="020B0604030504040204" pitchFamily="34" charset="0"/>
              </a:rPr>
              <a:t> am y </a:t>
            </a:r>
            <a:r>
              <a:rPr lang="en-GB" sz="1200" dirty="0" err="1">
                <a:solidFill>
                  <a:srgbClr val="00A6B9"/>
                </a:solidFill>
                <a:latin typeface="Franklin Gothic Book" panose="020B0503020102020204" pitchFamily="34" charset="0"/>
                <a:ea typeface="Verdana" panose="020B0604030504040204" pitchFamily="34" charset="0"/>
              </a:rPr>
              <a:t>cwricwlwm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fel</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gallwn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helpu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Dywedwch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wrthym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beth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yw</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themâu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Efallai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nad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ydych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gwybod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fanwl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beth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ydych</a:t>
            </a:r>
            <a:r>
              <a:rPr lang="en-GB" sz="1200" dirty="0">
                <a:solidFill>
                  <a:srgbClr val="00A6B9"/>
                </a:solidFill>
                <a:latin typeface="Franklin Gothic Book" panose="020B0503020102020204" pitchFamily="34" charset="0"/>
                <a:ea typeface="Verdana" panose="020B0604030504040204" pitchFamily="34" charset="0"/>
              </a:rPr>
              <a:t> chi </a:t>
            </a:r>
            <a:r>
              <a:rPr lang="en-GB" sz="1200" dirty="0" err="1">
                <a:solidFill>
                  <a:srgbClr val="00A6B9"/>
                </a:solidFill>
                <a:latin typeface="Franklin Gothic Book" panose="020B0503020102020204" pitchFamily="34" charset="0"/>
                <a:ea typeface="Verdana" panose="020B0604030504040204" pitchFamily="34" charset="0"/>
              </a:rPr>
              <a:t>ei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eisiau</a:t>
            </a:r>
            <a:r>
              <a:rPr lang="en-GB" sz="1200" dirty="0">
                <a:solidFill>
                  <a:srgbClr val="00A6B9"/>
                </a:solidFill>
                <a:latin typeface="Franklin Gothic Book" panose="020B0503020102020204" pitchFamily="34" charset="0"/>
                <a:ea typeface="Verdana" panose="020B0604030504040204" pitchFamily="34" charset="0"/>
              </a:rPr>
              <a:t>, felly </a:t>
            </a:r>
            <a:r>
              <a:rPr lang="en-GB" sz="1200" dirty="0" err="1">
                <a:solidFill>
                  <a:srgbClr val="00A6B9"/>
                </a:solidFill>
                <a:latin typeface="Franklin Gothic Book" panose="020B0503020102020204" pitchFamily="34" charset="0"/>
                <a:ea typeface="Verdana" panose="020B0604030504040204" pitchFamily="34" charset="0"/>
              </a:rPr>
              <a:t>beth</a:t>
            </a:r>
            <a:r>
              <a:rPr lang="en-GB" sz="1200" dirty="0">
                <a:solidFill>
                  <a:srgbClr val="00A6B9"/>
                </a:solidFill>
                <a:latin typeface="Franklin Gothic Book" panose="020B0503020102020204" pitchFamily="34" charset="0"/>
                <a:ea typeface="Verdana" panose="020B0604030504040204" pitchFamily="34" charset="0"/>
              </a:rPr>
              <a:t> am i </a:t>
            </a:r>
            <a:r>
              <a:rPr lang="en-GB" sz="1200" dirty="0" err="1">
                <a:solidFill>
                  <a:srgbClr val="00A6B9"/>
                </a:solidFill>
                <a:latin typeface="Franklin Gothic Book" panose="020B0503020102020204" pitchFamily="34" charset="0"/>
                <a:ea typeface="Verdana" panose="020B0604030504040204" pitchFamily="34" charset="0"/>
              </a:rPr>
              <a:t>ni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siarad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amdano</a:t>
            </a:r>
            <a:r>
              <a:rPr lang="en-GB" sz="1200" dirty="0">
                <a:solidFill>
                  <a:srgbClr val="00A6B9"/>
                </a:solidFill>
                <a:latin typeface="Franklin Gothic Book" panose="020B0503020102020204" pitchFamily="34" charset="0"/>
                <a:ea typeface="Verdana" panose="020B0604030504040204" pitchFamily="34" charset="0"/>
              </a:rPr>
              <a:t>. Mae hon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daith</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rennir</a:t>
            </a:r>
            <a:r>
              <a:rPr lang="en-GB" sz="1200" dirty="0">
                <a:solidFill>
                  <a:srgbClr val="00A6B9"/>
                </a:solidFill>
                <a:latin typeface="Franklin Gothic Book" panose="020B0503020102020204" pitchFamily="34" charset="0"/>
                <a:ea typeface="Verdana" panose="020B0604030504040204" pitchFamily="34" charset="0"/>
              </a:rPr>
              <a:t>.</a:t>
            </a:r>
          </a:p>
          <a:p>
            <a:pPr marL="171450" indent="-171450">
              <a:buFont typeface="Courier New" panose="02070309020205020404" pitchFamily="49" charset="0"/>
              <a:buChar char="o"/>
            </a:pPr>
            <a:endParaRPr lang="en-GB" sz="1200" dirty="0">
              <a:solidFill>
                <a:srgbClr val="00A6B9"/>
              </a:solidFill>
              <a:latin typeface="Franklin Gothic Book" panose="020B0503020102020204" pitchFamily="34" charset="0"/>
              <a:ea typeface="Verdana" panose="020B0604030504040204" pitchFamily="34" charset="0"/>
            </a:endParaRPr>
          </a:p>
          <a:p>
            <a:pPr>
              <a:lnSpc>
                <a:spcPct val="107000"/>
              </a:lnSpc>
            </a:pPr>
            <a:r>
              <a:rPr lang="en-US"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Sensitifrwydd</a:t>
            </a:r>
            <a:r>
              <a:rPr lang="en-US"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diwylliannol</a:t>
            </a:r>
            <a:r>
              <a:rPr lang="en-US"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 </a:t>
            </a:r>
            <a:r>
              <a:rPr lang="en-US"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phriodoldeb</a:t>
            </a:r>
            <a:r>
              <a:rPr lang="en-US"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oedran</a:t>
            </a:r>
            <a:endPar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buFont typeface="Courier New" panose="02070309020205020404" pitchFamily="49" charset="0"/>
              <a:buChar char="o"/>
            </a:pPr>
            <a:r>
              <a:rPr lang="cy-GB" sz="1200" dirty="0">
                <a:solidFill>
                  <a:srgbClr val="00A6B9"/>
                </a:solidFill>
                <a:latin typeface="Franklin Gothic Book" panose="020B0503020102020204" pitchFamily="34" charset="0"/>
                <a:ea typeface="Verdana" panose="020B0604030504040204" pitchFamily="34" charset="0"/>
              </a:rPr>
              <a:t>Rydych yn adnabod eich dysgwyr. Byddwn yn gweithio gyda chi ar yr hyn sy'n briodol iddynt ei archwilio.</a:t>
            </a:r>
          </a:p>
          <a:p>
            <a:pPr marL="171450" indent="-171450">
              <a:buFont typeface="Courier New" panose="02070309020205020404" pitchFamily="49" charset="0"/>
              <a:buChar char="o"/>
            </a:pPr>
            <a:r>
              <a:rPr lang="cy-GB" sz="1200" dirty="0">
                <a:solidFill>
                  <a:srgbClr val="00A6B9"/>
                </a:solidFill>
                <a:latin typeface="Franklin Gothic Book" panose="020B0503020102020204" pitchFamily="34" charset="0"/>
                <a:ea typeface="Verdana" panose="020B0604030504040204" pitchFamily="34" charset="0"/>
              </a:rPr>
              <a:t>Ar gyfer dysgwyr hŷn, gall rhai o'n heitemau annog meddwl yn feirniadol ar amrywiaeth o faterion.</a:t>
            </a:r>
          </a:p>
          <a:p>
            <a:pPr marL="171450" indent="-171450">
              <a:buFont typeface="Courier New" panose="02070309020205020404" pitchFamily="49" charset="0"/>
              <a:buChar char="o"/>
            </a:pPr>
            <a:endParaRPr lang="en-GB" dirty="0">
              <a:solidFill>
                <a:srgbClr val="00A6B9"/>
              </a:solidFill>
              <a:latin typeface="Franklin Gothic Book" panose="020B0503020102020204" pitchFamily="34" charset="0"/>
              <a:ea typeface="Verdana" panose="020B0604030504040204" pitchFamily="34" charset="0"/>
            </a:endParaRPr>
          </a:p>
          <a:p>
            <a:r>
              <a:rPr lang="en-GB" dirty="0">
                <a:solidFill>
                  <a:srgbClr val="00A6B9"/>
                </a:solidFill>
                <a:latin typeface="Franklin Gothic Book" panose="020B0503020102020204" pitchFamily="34" charset="0"/>
                <a:ea typeface="Verdana" panose="020B0604030504040204" pitchFamily="34" charset="0"/>
              </a:rPr>
              <a:t>Mae </a:t>
            </a:r>
            <a:r>
              <a:rPr lang="en-GB" dirty="0" err="1">
                <a:solidFill>
                  <a:srgbClr val="00A6B9"/>
                </a:solidFill>
                <a:latin typeface="Franklin Gothic Book" panose="020B0503020102020204" pitchFamily="34" charset="0"/>
                <a:ea typeface="Verdana" panose="020B0604030504040204" pitchFamily="34" charset="0"/>
              </a:rPr>
              <a:t>hyn</a:t>
            </a:r>
            <a:r>
              <a:rPr lang="en-GB" dirty="0">
                <a:solidFill>
                  <a:srgbClr val="00A6B9"/>
                </a:solidFill>
                <a:latin typeface="Franklin Gothic Book" panose="020B0503020102020204" pitchFamily="34" charset="0"/>
                <a:ea typeface="Verdana" panose="020B0604030504040204" pitchFamily="34" charset="0"/>
              </a:rPr>
              <a:t> i </a:t>
            </a:r>
            <a:r>
              <a:rPr lang="en-GB" dirty="0" err="1">
                <a:solidFill>
                  <a:srgbClr val="00A6B9"/>
                </a:solidFill>
                <a:latin typeface="Franklin Gothic Book" panose="020B0503020102020204" pitchFamily="34" charset="0"/>
                <a:ea typeface="Verdana" panose="020B0604030504040204" pitchFamily="34" charset="0"/>
              </a:rPr>
              <a:t>gyd</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yn</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cymryd</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amser</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Trwy</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siarad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gyda'n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gilydd</a:t>
            </a:r>
            <a:r>
              <a:rPr lang="en-GB" sz="1200" dirty="0">
                <a:solidFill>
                  <a:srgbClr val="00A6B9"/>
                </a:solidFill>
                <a:latin typeface="Franklin Gothic Book" panose="020B0503020102020204" pitchFamily="34" charset="0"/>
                <a:ea typeface="Verdana" panose="020B0604030504040204" pitchFamily="34" charset="0"/>
              </a:rPr>
              <a:t>, mi </a:t>
            </a:r>
            <a:r>
              <a:rPr lang="en-GB" sz="1200" dirty="0" err="1">
                <a:solidFill>
                  <a:srgbClr val="00A6B9"/>
                </a:solidFill>
                <a:latin typeface="Franklin Gothic Book" panose="020B0503020102020204" pitchFamily="34" charset="0"/>
                <a:ea typeface="Verdana" panose="020B0604030504040204" pitchFamily="34" charset="0"/>
              </a:rPr>
              <a:t>lwyddwn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ni</a:t>
            </a:r>
            <a:endParaRPr lang="en-GB" sz="1200" dirty="0">
              <a:solidFill>
                <a:srgbClr val="00A6B9"/>
              </a:solidFill>
              <a:latin typeface="Franklin Gothic Book" panose="020B050302010202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05847EDB-14C7-8D0A-9C76-54DCEAB5CD32}"/>
              </a:ext>
            </a:extLst>
          </p:cNvPr>
          <p:cNvSpPr txBox="1"/>
          <p:nvPr/>
        </p:nvSpPr>
        <p:spPr>
          <a:xfrm>
            <a:off x="6236831" y="2185551"/>
            <a:ext cx="4963694" cy="4193712"/>
          </a:xfrm>
          <a:prstGeom prst="rect">
            <a:avLst/>
          </a:prstGeom>
          <a:noFill/>
        </p:spPr>
        <p:txBody>
          <a:bodyPr wrap="square">
            <a:spAutoFit/>
          </a:bodyPr>
          <a:lstStyle/>
          <a:p>
            <a:r>
              <a:rPr lang="en-GB" dirty="0">
                <a:latin typeface="Franklin Gothic Book" panose="020B0503020102020204" pitchFamily="34" charset="0"/>
                <a:ea typeface="Verdana" panose="020B0604030504040204" pitchFamily="34" charset="0"/>
              </a:rPr>
              <a:t>This is new for us, too</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The Welsh Government’s Anti-Racist Wales Action Plan is inspiring us to explore our collections with new eyes. We are continuously finding out new things about what we have. </a:t>
            </a:r>
          </a:p>
          <a:p>
            <a:endParaRPr lang="en-GB" sz="1200" dirty="0">
              <a:latin typeface="Franklin Gothic Book" panose="020B0503020102020204" pitchFamily="34" charset="0"/>
              <a:ea typeface="Verdana" panose="020B0604030504040204" pitchFamily="34" charset="0"/>
            </a:endParaRPr>
          </a:p>
          <a:p>
            <a:r>
              <a:rPr lang="en-GB" dirty="0">
                <a:latin typeface="Franklin Gothic Book" panose="020B0503020102020204" pitchFamily="34" charset="0"/>
                <a:ea typeface="Verdana" panose="020B0604030504040204" pitchFamily="34" charset="0"/>
              </a:rPr>
              <a:t>We’re not teachers but we do know our sites</a:t>
            </a:r>
            <a:endParaRPr lang="en-GB" sz="1200" dirty="0">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We are committed to learning about the new curriculum so we can help you. Tell us your themes. You may not know in detail what you want, so let’s talk it through. This is a shared journey.</a:t>
            </a:r>
          </a:p>
          <a:p>
            <a:endParaRPr lang="en-GB" sz="1200" dirty="0">
              <a:latin typeface="Franklin Gothic Book" panose="020B0503020102020204" pitchFamily="34" charset="0"/>
              <a:ea typeface="Verdana" panose="020B0604030504040204" pitchFamily="34" charset="0"/>
            </a:endParaRPr>
          </a:p>
          <a:p>
            <a:pPr>
              <a:lnSpc>
                <a:spcPct val="107000"/>
              </a:lnSpc>
            </a:pP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Cultural sensitivity and age appropriateness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You know your learners. We will work with you on what is appropriate for them to explore.</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For older learners, some of our items can encourage critical thinking on a range of issues. </a:t>
            </a:r>
          </a:p>
          <a:p>
            <a:endParaRPr lang="en-GB" dirty="0">
              <a:latin typeface="Franklin Gothic Book" panose="020B0503020102020204" pitchFamily="34" charset="0"/>
              <a:ea typeface="Verdana" panose="020B0604030504040204" pitchFamily="34" charset="0"/>
            </a:endParaRPr>
          </a:p>
          <a:p>
            <a:r>
              <a:rPr lang="en-GB" dirty="0">
                <a:latin typeface="Franklin Gothic Book" panose="020B0503020102020204" pitchFamily="34" charset="0"/>
                <a:ea typeface="Verdana" panose="020B0604030504040204" pitchFamily="34" charset="0"/>
              </a:rPr>
              <a:t>All of this takes time </a:t>
            </a:r>
            <a:endParaRPr lang="en-GB" sz="1200" dirty="0">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Through talking together, we’ll get there</a:t>
            </a:r>
          </a:p>
        </p:txBody>
      </p:sp>
      <p:sp>
        <p:nvSpPr>
          <p:cNvPr id="2" name="TextBox 1">
            <a:extLst>
              <a:ext uri="{FF2B5EF4-FFF2-40B4-BE49-F238E27FC236}">
                <a16:creationId xmlns:a16="http://schemas.microsoft.com/office/drawing/2014/main" id="{8F9316A1-2E06-F316-9FD2-23263D01A602}"/>
              </a:ext>
            </a:extLst>
          </p:cNvPr>
          <p:cNvSpPr txBox="1"/>
          <p:nvPr/>
        </p:nvSpPr>
        <p:spPr>
          <a:xfrm>
            <a:off x="6280438" y="154380"/>
            <a:ext cx="4138963" cy="1384995"/>
          </a:xfrm>
          <a:prstGeom prst="rect">
            <a:avLst/>
          </a:prstGeom>
          <a:noFill/>
        </p:spPr>
        <p:txBody>
          <a:bodyPr wrap="square">
            <a:spAutoFit/>
          </a:bodyPr>
          <a:lstStyle/>
          <a:p>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Darparu</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rhagoriaeth</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addysgol</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trwy</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bartneriaethau</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effeithiol</a:t>
            </a:r>
            <a:endPar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GB" sz="1400" dirty="0">
                <a:effectLst/>
                <a:latin typeface="Calibri" panose="020F0502020204030204" pitchFamily="34" charset="0"/>
                <a:ea typeface="Times New Roman" panose="02020603050405020304" pitchFamily="18" charset="0"/>
                <a:cs typeface="Times New Roman" panose="02020603050405020304" pitchFamily="18" charset="0"/>
              </a:rPr>
              <a:t>Delivering educational excellence through effective partnerships </a:t>
            </a:r>
          </a:p>
          <a:p>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86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2D11F-6C17-C978-F7B5-2EBD4D198E7C}"/>
              </a:ext>
            </a:extLst>
          </p:cNvPr>
          <p:cNvSpPr txBox="1"/>
          <p:nvPr/>
        </p:nvSpPr>
        <p:spPr>
          <a:xfrm>
            <a:off x="6713526" y="2515625"/>
            <a:ext cx="4083042" cy="3076548"/>
          </a:xfrm>
          <a:prstGeom prst="rect">
            <a:avLst/>
          </a:prstGeom>
          <a:noFill/>
        </p:spPr>
        <p:txBody>
          <a:bodyPr wrap="square">
            <a:spAutoFit/>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Ask us about:</a:t>
            </a:r>
          </a:p>
          <a:p>
            <a:pPr marL="171450" indent="-171450">
              <a:lnSpc>
                <a:spcPct val="107000"/>
              </a:lnSpc>
              <a:spcAft>
                <a:spcPts val="800"/>
              </a:spcAft>
              <a:buFont typeface="Courier New" panose="02070309020205020404" pitchFamily="49" charset="0"/>
              <a:buChar char="o"/>
            </a:pPr>
            <a:r>
              <a:rPr lang="en-GB" sz="1200" dirty="0">
                <a:effectLst/>
                <a:latin typeface="Franklin Gothic Book" panose="020B0503020102020204" pitchFamily="34" charset="0"/>
                <a:ea typeface="Calibri" panose="020F0502020204030204" pitchFamily="34" charset="0"/>
                <a:cs typeface="Times New Roman" panose="02020603050405020304" pitchFamily="18" charset="0"/>
              </a:rPr>
              <a:t>Opening times and location</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How to book</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Costs per pupil/school</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Costs of materials/tours/workshops</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Eating spaces and toilets</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Size of groups</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Dedicated education room</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Parking </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Risk assessments</a:t>
            </a:r>
          </a:p>
        </p:txBody>
      </p:sp>
      <p:sp>
        <p:nvSpPr>
          <p:cNvPr id="2" name="Rectangle 1">
            <a:extLst>
              <a:ext uri="{FF2B5EF4-FFF2-40B4-BE49-F238E27FC236}">
                <a16:creationId xmlns:a16="http://schemas.microsoft.com/office/drawing/2014/main" id="{A8CE866B-EA96-6D89-C609-41BB36E33775}"/>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57D3789-4CDD-CB2A-6DD0-8A898B328F0D}"/>
              </a:ext>
            </a:extLst>
          </p:cNvPr>
          <p:cNvSpPr txBox="1"/>
          <p:nvPr/>
        </p:nvSpPr>
        <p:spPr>
          <a:xfrm>
            <a:off x="705215" y="631109"/>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Practicalities</a:t>
            </a:r>
          </a:p>
        </p:txBody>
      </p:sp>
      <p:sp>
        <p:nvSpPr>
          <p:cNvPr id="5" name="TextBox 4">
            <a:extLst>
              <a:ext uri="{FF2B5EF4-FFF2-40B4-BE49-F238E27FC236}">
                <a16:creationId xmlns:a16="http://schemas.microsoft.com/office/drawing/2014/main" id="{D1150ACE-7097-D456-45BE-0D7ADA930993}"/>
              </a:ext>
            </a:extLst>
          </p:cNvPr>
          <p:cNvSpPr txBox="1"/>
          <p:nvPr/>
        </p:nvSpPr>
        <p:spPr>
          <a:xfrm>
            <a:off x="705215"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Ymarferion</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F3C6B0D-1AD3-17ED-565A-949A38EE5424}"/>
              </a:ext>
            </a:extLst>
          </p:cNvPr>
          <p:cNvSpPr txBox="1"/>
          <p:nvPr/>
        </p:nvSpPr>
        <p:spPr>
          <a:xfrm>
            <a:off x="1395433" y="2515625"/>
            <a:ext cx="4083042" cy="3076548"/>
          </a:xfrm>
          <a:prstGeom prst="rect">
            <a:avLst/>
          </a:prstGeom>
          <a:noFill/>
        </p:spPr>
        <p:txBody>
          <a:bodyPr wrap="square">
            <a:spAutoFit/>
          </a:bodyPr>
          <a:lstStyle/>
          <a:p>
            <a:pPr>
              <a:lnSpc>
                <a:spcPct val="107000"/>
              </a:lnSpc>
              <a:spcAft>
                <a:spcPts val="800"/>
              </a:spcAft>
            </a:pPr>
            <a:r>
              <a:rPr lang="en-GB"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Gofynnwch</a:t>
            </a:r>
            <a:r>
              <a:rPr lang="en-GB"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i </a:t>
            </a:r>
            <a:r>
              <a:rPr lang="en-GB"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ni</a:t>
            </a:r>
            <a:r>
              <a:rPr lang="en-GB"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am</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t>
            </a:r>
          </a:p>
          <a:p>
            <a:pPr marL="171450" indent="-171450">
              <a:lnSpc>
                <a:spcPct val="107000"/>
              </a:lnSpc>
              <a:spcAft>
                <a:spcPts val="800"/>
              </a:spcAft>
              <a:buFont typeface="Courier New" panose="02070309020205020404" pitchFamily="49" charset="0"/>
              <a:buChar char="o"/>
            </a:pP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Yr</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a</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mseroedd</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agor</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a’r</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lleoliad</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Sut i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archebu</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Costau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fesul</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disgybl</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ysgol</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Costau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deunyddiau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teithiau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gweithdai</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Lleoedd</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bwyta</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thoiledau</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Maint</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y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grwpiau</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Ystafell</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addysg</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bwrpasol</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Parcio</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Asesiadau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risg</a:t>
            </a:r>
            <a:endPar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28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2D11F-6C17-C978-F7B5-2EBD4D198E7C}"/>
              </a:ext>
            </a:extLst>
          </p:cNvPr>
          <p:cNvSpPr txBox="1"/>
          <p:nvPr/>
        </p:nvSpPr>
        <p:spPr>
          <a:xfrm>
            <a:off x="6713526" y="2515625"/>
            <a:ext cx="4083042" cy="1073948"/>
          </a:xfrm>
          <a:prstGeom prst="rect">
            <a:avLst/>
          </a:prstGeom>
          <a:noFill/>
        </p:spPr>
        <p:txBody>
          <a:bodyPr wrap="square">
            <a:spAutoFit/>
          </a:bodyPr>
          <a:lstStyle/>
          <a:p>
            <a:pPr marL="171450" indent="-171450">
              <a:lnSpc>
                <a:spcPct val="107000"/>
              </a:lnSpc>
              <a:spcAft>
                <a:spcPts val="800"/>
              </a:spcAft>
              <a:buFont typeface="Courier New" panose="02070309020205020404" pitchFamily="49" charset="0"/>
              <a:buChar char="o"/>
            </a:pPr>
            <a:r>
              <a:rPr lang="en-GB" sz="1200" dirty="0">
                <a:effectLst/>
                <a:latin typeface="Franklin Gothic Book" panose="020B0503020102020204" pitchFamily="34" charset="0"/>
                <a:ea typeface="Calibri" panose="020F0502020204030204" pitchFamily="34" charset="0"/>
                <a:cs typeface="Times New Roman" panose="02020603050405020304" pitchFamily="18" charset="0"/>
              </a:rPr>
              <a:t>Phone or email us</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Tell us what you’re looking for</a:t>
            </a:r>
          </a:p>
          <a:p>
            <a:pPr marL="171450" indent="-171450">
              <a:lnSpc>
                <a:spcPct val="107000"/>
              </a:lnSpc>
              <a:spcAft>
                <a:spcPts val="800"/>
              </a:spcAft>
              <a:buFont typeface="Courier New" panose="02070309020205020404" pitchFamily="49" charset="0"/>
              <a:buChar char="o"/>
            </a:pPr>
            <a:r>
              <a:rPr lang="en-GB" sz="1200" dirty="0">
                <a:latin typeface="Franklin Gothic Book" panose="020B0503020102020204" pitchFamily="34" charset="0"/>
                <a:ea typeface="Calibri" panose="020F0502020204030204" pitchFamily="34" charset="0"/>
                <a:cs typeface="Times New Roman" panose="02020603050405020304" pitchFamily="18" charset="0"/>
              </a:rPr>
              <a:t>Talk to us about your themes and the way you’re building your curriculum for your learners</a:t>
            </a:r>
          </a:p>
        </p:txBody>
      </p:sp>
      <p:sp>
        <p:nvSpPr>
          <p:cNvPr id="2" name="Rectangle 1">
            <a:extLst>
              <a:ext uri="{FF2B5EF4-FFF2-40B4-BE49-F238E27FC236}">
                <a16:creationId xmlns:a16="http://schemas.microsoft.com/office/drawing/2014/main" id="{A8CE866B-EA96-6D89-C609-41BB36E33775}"/>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57D3789-4CDD-CB2A-6DD0-8A898B328F0D}"/>
              </a:ext>
            </a:extLst>
          </p:cNvPr>
          <p:cNvSpPr txBox="1"/>
          <p:nvPr/>
        </p:nvSpPr>
        <p:spPr>
          <a:xfrm>
            <a:off x="705215" y="631109"/>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The way forward</a:t>
            </a:r>
          </a:p>
        </p:txBody>
      </p:sp>
      <p:sp>
        <p:nvSpPr>
          <p:cNvPr id="5" name="TextBox 4">
            <a:extLst>
              <a:ext uri="{FF2B5EF4-FFF2-40B4-BE49-F238E27FC236}">
                <a16:creationId xmlns:a16="http://schemas.microsoft.com/office/drawing/2014/main" id="{D1150ACE-7097-D456-45BE-0D7ADA930993}"/>
              </a:ext>
            </a:extLst>
          </p:cNvPr>
          <p:cNvSpPr txBox="1"/>
          <p:nvPr/>
        </p:nvSpPr>
        <p:spPr>
          <a:xfrm>
            <a:off x="705215" y="228673"/>
            <a:ext cx="10469468" cy="523220"/>
          </a:xfrm>
          <a:prstGeom prst="rect">
            <a:avLst/>
          </a:prstGeom>
          <a:noFill/>
        </p:spPr>
        <p:txBody>
          <a:bodyPr wrap="square">
            <a:spAutoFit/>
          </a:bodyPr>
          <a:lstStyle/>
          <a:p>
            <a:r>
              <a:rPr lang="en-GB" sz="2800" dirty="0">
                <a:solidFill>
                  <a:schemeClr val="bg1"/>
                </a:solidFill>
                <a:latin typeface="Franklin Gothic Book" panose="020B0503020102020204" pitchFamily="34" charset="0"/>
                <a:ea typeface="Verdana" panose="020B0604030504040204" pitchFamily="34" charset="0"/>
              </a:rPr>
              <a:t>Y </a:t>
            </a:r>
            <a:r>
              <a:rPr lang="en-GB" sz="2800" dirty="0" err="1">
                <a:solidFill>
                  <a:schemeClr val="bg1"/>
                </a:solidFill>
                <a:latin typeface="Franklin Gothic Book" panose="020B0503020102020204" pitchFamily="34" charset="0"/>
                <a:ea typeface="Verdana" panose="020B0604030504040204" pitchFamily="34" charset="0"/>
              </a:rPr>
              <a:t>ffordd</a:t>
            </a:r>
            <a:r>
              <a:rPr lang="en-GB" sz="2800" dirty="0">
                <a:solidFill>
                  <a:schemeClr val="bg1"/>
                </a:solidFill>
                <a:latin typeface="Franklin Gothic Book" panose="020B0503020102020204" pitchFamily="34" charset="0"/>
                <a:ea typeface="Verdana" panose="020B0604030504040204" pitchFamily="34" charset="0"/>
              </a:rPr>
              <a:t> ymlaen</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E414B46-C829-A2CF-1EFF-1C3A6C3046BB}"/>
              </a:ext>
            </a:extLst>
          </p:cNvPr>
          <p:cNvSpPr txBox="1"/>
          <p:nvPr/>
        </p:nvSpPr>
        <p:spPr>
          <a:xfrm>
            <a:off x="6713526" y="4330700"/>
            <a:ext cx="3033629" cy="960456"/>
          </a:xfrm>
          <a:prstGeom prst="rect">
            <a:avLst/>
          </a:prstGeom>
          <a:noFill/>
        </p:spPr>
        <p:txBody>
          <a:bodyPr wrap="square">
            <a:spAutoFit/>
          </a:bodyPr>
          <a:lstStyle/>
          <a:p>
            <a:pPr>
              <a:lnSpc>
                <a:spcPct val="107000"/>
              </a:lnSpc>
              <a:spcAft>
                <a:spcPts val="800"/>
              </a:spcAft>
            </a:pPr>
            <a:r>
              <a:rPr lang="en-GB" sz="1800" dirty="0">
                <a:effectLst/>
                <a:latin typeface="Franklin Gothic Book" panose="020B0503020102020204" pitchFamily="34" charset="0"/>
                <a:ea typeface="Calibri" panose="020F0502020204030204" pitchFamily="34" charset="0"/>
                <a:cs typeface="Times New Roman" panose="02020603050405020304" pitchFamily="18" charset="0"/>
              </a:rPr>
              <a:t>We’re here to help you nurture informed and ethical citizens of the world. </a:t>
            </a:r>
          </a:p>
        </p:txBody>
      </p:sp>
      <p:sp>
        <p:nvSpPr>
          <p:cNvPr id="8" name="TextBox 7">
            <a:extLst>
              <a:ext uri="{FF2B5EF4-FFF2-40B4-BE49-F238E27FC236}">
                <a16:creationId xmlns:a16="http://schemas.microsoft.com/office/drawing/2014/main" id="{43291209-2870-BA5E-FC82-A46FAA82D3A5}"/>
              </a:ext>
            </a:extLst>
          </p:cNvPr>
          <p:cNvSpPr txBox="1"/>
          <p:nvPr/>
        </p:nvSpPr>
        <p:spPr>
          <a:xfrm>
            <a:off x="1328726" y="2515625"/>
            <a:ext cx="4083042" cy="1073948"/>
          </a:xfrm>
          <a:prstGeom prst="rect">
            <a:avLst/>
          </a:prstGeom>
          <a:noFill/>
        </p:spPr>
        <p:txBody>
          <a:bodyPr wrap="square">
            <a:spAutoFit/>
          </a:bodyPr>
          <a:lstStyle/>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Ffoniwch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neu e-</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bostiwch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ni</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Dywedwch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wrthym</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yr</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hyn</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yr</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ydych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chi'n</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edrych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amdano</a:t>
            </a:r>
            <a:endPar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Siaradwch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â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ni</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am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eich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themâu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a’r</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ffordd</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yr</a:t>
            </a:r>
            <a:r>
              <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ydych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chi’n</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latin typeface="Franklin Gothic Book" panose="020B0503020102020204" pitchFamily="34" charset="0"/>
                <a:ea typeface="Calibri" panose="020F0502020204030204" pitchFamily="34" charset="0"/>
                <a:cs typeface="Times New Roman" panose="02020603050405020304" pitchFamily="18" charset="0"/>
              </a:rPr>
              <a:t>creu</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u</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eich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cwricwlwm</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ar</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gyfer</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eich</a:t>
            </a:r>
            <a:r>
              <a:rPr lang="en-GB" sz="12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2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dysgwyr</a:t>
            </a:r>
            <a:endParaRPr lang="en-GB" sz="1200" dirty="0">
              <a:solidFill>
                <a:srgbClr val="00A6B9"/>
              </a:solidFill>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B6AA17F-8387-125C-4493-DAE2D9607B00}"/>
              </a:ext>
            </a:extLst>
          </p:cNvPr>
          <p:cNvSpPr txBox="1"/>
          <p:nvPr/>
        </p:nvSpPr>
        <p:spPr>
          <a:xfrm>
            <a:off x="1328726" y="4330700"/>
            <a:ext cx="3033629" cy="960456"/>
          </a:xfrm>
          <a:prstGeom prst="rect">
            <a:avLst/>
          </a:prstGeom>
          <a:noFill/>
        </p:spPr>
        <p:txBody>
          <a:bodyPr wrap="square">
            <a:spAutoFit/>
          </a:bodyPr>
          <a:lstStyle/>
          <a:p>
            <a:pPr>
              <a:lnSpc>
                <a:spcPct val="107000"/>
              </a:lnSpc>
              <a:spcAft>
                <a:spcPts val="800"/>
              </a:spcAft>
            </a:pP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Rydym</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yma</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i'ch</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helpu</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chi i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feithrin</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dinasyddion</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gwybodus</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a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moesegol</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 y </a:t>
            </a:r>
            <a:r>
              <a:rPr lang="en-GB" sz="1800" dirty="0" err="1">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byd</a:t>
            </a:r>
            <a:r>
              <a:rPr lang="en-GB" sz="1800" dirty="0">
                <a:solidFill>
                  <a:srgbClr val="00A6B9"/>
                </a:solidFill>
                <a:effectLst/>
                <a:latin typeface="Franklin Gothic Book" panose="020B05030201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8498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787C04-2A7E-0EAB-7415-956350374AF9}"/>
              </a:ext>
            </a:extLst>
          </p:cNvPr>
          <p:cNvSpPr txBox="1"/>
          <p:nvPr/>
        </p:nvSpPr>
        <p:spPr>
          <a:xfrm>
            <a:off x="497971" y="4239698"/>
            <a:ext cx="4277229" cy="1323439"/>
          </a:xfrm>
          <a:prstGeom prst="rect">
            <a:avLst/>
          </a:prstGeom>
          <a:noFill/>
        </p:spPr>
        <p:txBody>
          <a:bodyPr wrap="square">
            <a:spAutoFit/>
          </a:bodyPr>
          <a:lstStyle/>
          <a:p>
            <a:r>
              <a:rPr lang="en-GB" sz="1600" dirty="0">
                <a:latin typeface="Franklin Gothic Book" panose="020B0503020102020204" pitchFamily="34" charset="0"/>
                <a:ea typeface="Verdana" panose="020B0604030504040204" pitchFamily="34" charset="0"/>
              </a:rPr>
              <a:t>Working in partnership with schools to deliver:</a:t>
            </a:r>
          </a:p>
          <a:p>
            <a:pPr marL="285750" indent="-285750">
              <a:buFont typeface="Arial" panose="020B0604020202020204" pitchFamily="34" charset="0"/>
              <a:buChar char="•"/>
            </a:pPr>
            <a:r>
              <a:rPr lang="en-GB" sz="1600" dirty="0">
                <a:latin typeface="Franklin Gothic Book" panose="020B0503020102020204" pitchFamily="34" charset="0"/>
                <a:ea typeface="Verdana" panose="020B0604030504040204" pitchFamily="34" charset="0"/>
              </a:rPr>
              <a:t>Educational excellence</a:t>
            </a:r>
          </a:p>
          <a:p>
            <a:pPr marL="285750" indent="-285750">
              <a:buFont typeface="Arial" panose="020B0604020202020204" pitchFamily="34" charset="0"/>
              <a:buChar char="•"/>
            </a:pPr>
            <a:r>
              <a:rPr lang="en-GB" sz="1600" dirty="0">
                <a:latin typeface="Franklin Gothic Book" panose="020B0503020102020204" pitchFamily="34" charset="0"/>
                <a:ea typeface="Verdana" panose="020B0604030504040204" pitchFamily="34" charset="0"/>
              </a:rPr>
              <a:t>The new Curriculum for Wales</a:t>
            </a:r>
          </a:p>
          <a:p>
            <a:pPr marL="285750" indent="-285750">
              <a:buFont typeface="Arial" panose="020B0604020202020204" pitchFamily="34" charset="0"/>
              <a:buChar char="•"/>
            </a:pPr>
            <a:r>
              <a:rPr lang="en-GB" sz="1600" dirty="0">
                <a:latin typeface="Franklin Gothic Book" panose="020B0503020102020204" pitchFamily="34" charset="0"/>
                <a:ea typeface="Verdana" panose="020B0604030504040204" pitchFamily="34" charset="0"/>
              </a:rPr>
              <a:t>The teaching of Black, Asian and minority ethnic histories</a:t>
            </a:r>
          </a:p>
        </p:txBody>
      </p:sp>
      <p:grpSp>
        <p:nvGrpSpPr>
          <p:cNvPr id="13" name="Group 12">
            <a:extLst>
              <a:ext uri="{FF2B5EF4-FFF2-40B4-BE49-F238E27FC236}">
                <a16:creationId xmlns:a16="http://schemas.microsoft.com/office/drawing/2014/main" id="{FAFC25CD-ABAE-542E-08FD-A486347E203F}"/>
              </a:ext>
            </a:extLst>
          </p:cNvPr>
          <p:cNvGrpSpPr/>
          <p:nvPr/>
        </p:nvGrpSpPr>
        <p:grpSpPr>
          <a:xfrm>
            <a:off x="275722" y="6041039"/>
            <a:ext cx="5147179" cy="651933"/>
            <a:chOff x="372533" y="6081739"/>
            <a:chExt cx="5147179" cy="651933"/>
          </a:xfrm>
        </p:grpSpPr>
        <p:pic>
          <p:nvPicPr>
            <p:cNvPr id="1026" name="Picture 2" descr="New Curriculum for Wales - GEM Survey for Schools and Museums - GEM">
              <a:extLst>
                <a:ext uri="{FF2B5EF4-FFF2-40B4-BE49-F238E27FC236}">
                  <a16:creationId xmlns:a16="http://schemas.microsoft.com/office/drawing/2014/main" id="{FC8E0997-A81B-4D8C-910E-3C66D194CF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2533" y="6081739"/>
              <a:ext cx="1955799" cy="6519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912C95-56B0-239C-C056-09581F1382A0}"/>
                </a:ext>
              </a:extLst>
            </p:cNvPr>
            <p:cNvSpPr txBox="1"/>
            <p:nvPr/>
          </p:nvSpPr>
          <p:spPr>
            <a:xfrm>
              <a:off x="2420354" y="6242023"/>
              <a:ext cx="3099358" cy="307777"/>
            </a:xfrm>
            <a:prstGeom prst="rect">
              <a:avLst/>
            </a:prstGeom>
            <a:noFill/>
          </p:spPr>
          <p:txBody>
            <a:bodyPr wrap="square" rtlCol="0">
              <a:spAutoFit/>
            </a:bodyPr>
            <a:lstStyle/>
            <a:p>
              <a:r>
                <a:rPr lang="en-GB" sz="1400" dirty="0">
                  <a:solidFill>
                    <a:srgbClr val="00A6B9"/>
                  </a:solidFill>
                  <a:latin typeface="Franklin Gothic Book" panose="020B0503020102020204" pitchFamily="34" charset="0"/>
                </a:rPr>
                <a:t>www.gem.org.uk    GEM Wales/Cymru</a:t>
              </a:r>
            </a:p>
          </p:txBody>
        </p:sp>
      </p:grpSp>
      <p:sp>
        <p:nvSpPr>
          <p:cNvPr id="8" name="Rectangle 7">
            <a:extLst>
              <a:ext uri="{FF2B5EF4-FFF2-40B4-BE49-F238E27FC236}">
                <a16:creationId xmlns:a16="http://schemas.microsoft.com/office/drawing/2014/main" id="{7D28A2AB-180B-0DA8-BFBE-2B43913CD96E}"/>
              </a:ext>
            </a:extLst>
          </p:cNvPr>
          <p:cNvSpPr/>
          <p:nvPr/>
        </p:nvSpPr>
        <p:spPr>
          <a:xfrm>
            <a:off x="0" y="0"/>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A7B7-41BB-E684-650D-7EEAF9AEC368}"/>
              </a:ext>
            </a:extLst>
          </p:cNvPr>
          <p:cNvSpPr txBox="1"/>
          <p:nvPr/>
        </p:nvSpPr>
        <p:spPr>
          <a:xfrm>
            <a:off x="669423" y="628896"/>
            <a:ext cx="9860664"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Museums, </a:t>
            </a:r>
            <a:r>
              <a:rPr lang="en-GB" sz="2800" dirty="0">
                <a:solidFill>
                  <a:srgbClr val="000000"/>
                </a:solidFill>
                <a:latin typeface="Franklin Gothic Book" panose="020B0503020102020204" pitchFamily="34" charset="0"/>
                <a:ea typeface="Times New Roman" panose="02020603050405020304" pitchFamily="18" charset="0"/>
              </a:rPr>
              <a:t>A</a:t>
            </a:r>
            <a:r>
              <a:rPr lang="en-GB" sz="2800" dirty="0">
                <a:solidFill>
                  <a:srgbClr val="000000"/>
                </a:solidFill>
                <a:effectLst/>
                <a:latin typeface="Franklin Gothic Book" panose="020B0503020102020204" pitchFamily="34" charset="0"/>
                <a:ea typeface="Times New Roman" panose="02020603050405020304" pitchFamily="18" charset="0"/>
              </a:rPr>
              <a:t>rchives and </a:t>
            </a:r>
            <a:r>
              <a:rPr lang="en-GB" sz="2800" dirty="0">
                <a:solidFill>
                  <a:srgbClr val="000000"/>
                </a:solidFill>
                <a:latin typeface="Franklin Gothic Book" panose="020B0503020102020204" pitchFamily="34" charset="0"/>
                <a:ea typeface="Times New Roman" panose="02020603050405020304" pitchFamily="18" charset="0"/>
              </a:rPr>
              <a:t>L</a:t>
            </a:r>
            <a:r>
              <a:rPr lang="en-GB" sz="2800" dirty="0">
                <a:solidFill>
                  <a:srgbClr val="000000"/>
                </a:solidFill>
                <a:effectLst/>
                <a:latin typeface="Franklin Gothic Book" panose="020B0503020102020204" pitchFamily="34" charset="0"/>
                <a:ea typeface="Times New Roman" panose="02020603050405020304" pitchFamily="18" charset="0"/>
              </a:rPr>
              <a:t>ocal </a:t>
            </a:r>
            <a:r>
              <a:rPr lang="en-GB" sz="2800" dirty="0">
                <a:solidFill>
                  <a:srgbClr val="000000"/>
                </a:solidFill>
                <a:latin typeface="Franklin Gothic Book" panose="020B0503020102020204" pitchFamily="34" charset="0"/>
                <a:ea typeface="Times New Roman" panose="02020603050405020304" pitchFamily="18" charset="0"/>
              </a:rPr>
              <a:t>S</a:t>
            </a:r>
            <a:r>
              <a:rPr lang="en-GB" sz="2800" dirty="0">
                <a:solidFill>
                  <a:srgbClr val="000000"/>
                </a:solidFill>
                <a:effectLst/>
                <a:latin typeface="Franklin Gothic Book" panose="020B0503020102020204" pitchFamily="34" charset="0"/>
                <a:ea typeface="Times New Roman" panose="02020603050405020304" pitchFamily="18" charset="0"/>
              </a:rPr>
              <a:t>tudies </a:t>
            </a:r>
            <a:r>
              <a:rPr lang="en-GB" sz="2800" dirty="0">
                <a:solidFill>
                  <a:srgbClr val="000000"/>
                </a:solidFill>
                <a:latin typeface="Franklin Gothic Book" panose="020B0503020102020204" pitchFamily="34" charset="0"/>
                <a:ea typeface="Times New Roman" panose="02020603050405020304" pitchFamily="18" charset="0"/>
              </a:rPr>
              <a:t>L</a:t>
            </a:r>
            <a:r>
              <a:rPr lang="en-GB" sz="2800" dirty="0">
                <a:solidFill>
                  <a:srgbClr val="000000"/>
                </a:solidFill>
                <a:effectLst/>
                <a:latin typeface="Franklin Gothic Book" panose="020B0503020102020204" pitchFamily="34" charset="0"/>
                <a:ea typeface="Times New Roman" panose="02020603050405020304" pitchFamily="18" charset="0"/>
              </a:rPr>
              <a:t>ibraries of Wales </a:t>
            </a:r>
          </a:p>
        </p:txBody>
      </p:sp>
      <p:sp>
        <p:nvSpPr>
          <p:cNvPr id="11" name="TextBox 10">
            <a:extLst>
              <a:ext uri="{FF2B5EF4-FFF2-40B4-BE49-F238E27FC236}">
                <a16:creationId xmlns:a16="http://schemas.microsoft.com/office/drawing/2014/main" id="{0A1CF247-B972-AA4D-0BAC-44D9A63CE712}"/>
              </a:ext>
            </a:extLst>
          </p:cNvPr>
          <p:cNvSpPr txBox="1"/>
          <p:nvPr/>
        </p:nvSpPr>
        <p:spPr>
          <a:xfrm>
            <a:off x="669422" y="222323"/>
            <a:ext cx="10462128" cy="523220"/>
          </a:xfrm>
          <a:prstGeom prst="rect">
            <a:avLst/>
          </a:prstGeom>
          <a:noFill/>
        </p:spPr>
        <p:txBody>
          <a:bodyPr wrap="square">
            <a:spAutoFit/>
          </a:bodyPr>
          <a:lstStyle/>
          <a:p>
            <a:r>
              <a:rPr lang="en-GB" sz="2800" dirty="0" err="1">
                <a:solidFill>
                  <a:schemeClr val="bg1"/>
                </a:solidFill>
                <a:effectLst/>
                <a:latin typeface="Franklin Gothic Book" panose="020B0503020102020204" pitchFamily="34" charset="0"/>
                <a:ea typeface="Times New Roman" panose="02020603050405020304" pitchFamily="18" charset="0"/>
              </a:rPr>
              <a:t>Amgueddfeydd</a:t>
            </a:r>
            <a:r>
              <a:rPr lang="en-GB" sz="2800" dirty="0">
                <a:solidFill>
                  <a:schemeClr val="bg1"/>
                </a:solidFill>
                <a:effectLst/>
                <a:latin typeface="Franklin Gothic Book" panose="020B0503020102020204" pitchFamily="34" charset="0"/>
                <a:ea typeface="Times New Roman" panose="02020603050405020304" pitchFamily="18" charset="0"/>
              </a:rPr>
              <a:t>, </a:t>
            </a:r>
            <a:r>
              <a:rPr lang="en-GB" sz="2800" dirty="0" err="1">
                <a:solidFill>
                  <a:schemeClr val="bg1"/>
                </a:solidFill>
                <a:effectLst/>
                <a:latin typeface="Franklin Gothic Book" panose="020B0503020102020204" pitchFamily="34" charset="0"/>
                <a:ea typeface="Times New Roman" panose="02020603050405020304" pitchFamily="18" charset="0"/>
              </a:rPr>
              <a:t>Archifau</a:t>
            </a:r>
            <a:r>
              <a:rPr lang="en-GB" sz="2800" dirty="0">
                <a:solidFill>
                  <a:schemeClr val="bg1"/>
                </a:solidFill>
                <a:effectLst/>
                <a:latin typeface="Franklin Gothic Book" panose="020B0503020102020204" pitchFamily="34" charset="0"/>
                <a:ea typeface="Times New Roman" panose="02020603050405020304" pitchFamily="18" charset="0"/>
              </a:rPr>
              <a:t> a </a:t>
            </a:r>
            <a:r>
              <a:rPr lang="en-GB" sz="2800" dirty="0" err="1">
                <a:solidFill>
                  <a:schemeClr val="bg1"/>
                </a:solidFill>
                <a:effectLst/>
                <a:latin typeface="Franklin Gothic Book" panose="020B0503020102020204" pitchFamily="34" charset="0"/>
                <a:ea typeface="Times New Roman" panose="02020603050405020304" pitchFamily="18" charset="0"/>
              </a:rPr>
              <a:t>Llyfrgelloedd</a:t>
            </a:r>
            <a:r>
              <a:rPr lang="en-GB" sz="2800" dirty="0">
                <a:solidFill>
                  <a:schemeClr val="bg1"/>
                </a:solidFill>
                <a:effectLst/>
                <a:latin typeface="Franklin Gothic Book" panose="020B0503020102020204" pitchFamily="34" charset="0"/>
                <a:ea typeface="Times New Roman" panose="02020603050405020304" pitchFamily="18" charset="0"/>
              </a:rPr>
              <a:t> </a:t>
            </a:r>
            <a:r>
              <a:rPr lang="en-GB" sz="2800" dirty="0" err="1">
                <a:solidFill>
                  <a:schemeClr val="bg1"/>
                </a:solidFill>
                <a:effectLst/>
                <a:latin typeface="Franklin Gothic Book" panose="020B0503020102020204" pitchFamily="34" charset="0"/>
                <a:ea typeface="Times New Roman" panose="02020603050405020304" pitchFamily="18" charset="0"/>
              </a:rPr>
              <a:t>Astudiaethau</a:t>
            </a:r>
            <a:r>
              <a:rPr lang="en-GB" sz="2800" dirty="0">
                <a:solidFill>
                  <a:schemeClr val="bg1"/>
                </a:solidFill>
                <a:effectLst/>
                <a:latin typeface="Franklin Gothic Book" panose="020B0503020102020204" pitchFamily="34" charset="0"/>
                <a:ea typeface="Times New Roman" panose="02020603050405020304" pitchFamily="18" charset="0"/>
              </a:rPr>
              <a:t> </a:t>
            </a:r>
            <a:r>
              <a:rPr lang="en-GB" sz="2800" dirty="0" err="1">
                <a:solidFill>
                  <a:schemeClr val="bg1"/>
                </a:solidFill>
                <a:effectLst/>
                <a:latin typeface="Franklin Gothic Book" panose="020B0503020102020204" pitchFamily="34" charset="0"/>
                <a:ea typeface="Times New Roman" panose="02020603050405020304" pitchFamily="18" charset="0"/>
              </a:rPr>
              <a:t>Lleol</a:t>
            </a:r>
            <a:r>
              <a:rPr lang="en-GB" sz="2800" dirty="0">
                <a:solidFill>
                  <a:schemeClr val="bg1"/>
                </a:solidFill>
                <a:effectLst/>
                <a:latin typeface="Franklin Gothic Book" panose="020B0503020102020204" pitchFamily="34" charset="0"/>
                <a:ea typeface="Times New Roman" panose="02020603050405020304" pitchFamily="18" charset="0"/>
              </a:rPr>
              <a:t> Cymru</a:t>
            </a:r>
          </a:p>
        </p:txBody>
      </p:sp>
      <p:sp>
        <p:nvSpPr>
          <p:cNvPr id="12" name="TextBox 11">
            <a:extLst>
              <a:ext uri="{FF2B5EF4-FFF2-40B4-BE49-F238E27FC236}">
                <a16:creationId xmlns:a16="http://schemas.microsoft.com/office/drawing/2014/main" id="{8409BDE0-606D-76CC-4586-B771186D74C8}"/>
              </a:ext>
            </a:extLst>
          </p:cNvPr>
          <p:cNvSpPr txBox="1"/>
          <p:nvPr/>
        </p:nvSpPr>
        <p:spPr>
          <a:xfrm>
            <a:off x="497971" y="2189046"/>
            <a:ext cx="4194679" cy="1569660"/>
          </a:xfrm>
          <a:prstGeom prst="rect">
            <a:avLst/>
          </a:prstGeom>
          <a:noFill/>
        </p:spPr>
        <p:txBody>
          <a:bodyPr wrap="square">
            <a:spAutoFit/>
          </a:bodyPr>
          <a:lstStyle/>
          <a:p>
            <a:r>
              <a:rPr lang="en-GB" sz="1600" dirty="0">
                <a:solidFill>
                  <a:srgbClr val="00A6B9"/>
                </a:solidFill>
                <a:effectLst/>
                <a:latin typeface="Franklin Gothic Book" panose="020B0503020102020204" pitchFamily="34" charset="0"/>
                <a:ea typeface="Verdana" panose="020B0604030504040204" pitchFamily="34" charset="0"/>
              </a:rPr>
              <a:t>Gweithio mewn </a:t>
            </a:r>
            <a:r>
              <a:rPr lang="en-GB" sz="1600" dirty="0" err="1">
                <a:solidFill>
                  <a:srgbClr val="00A6B9"/>
                </a:solidFill>
                <a:effectLst/>
                <a:latin typeface="Franklin Gothic Book" panose="020B0503020102020204" pitchFamily="34" charset="0"/>
                <a:ea typeface="Verdana" panose="020B0604030504040204" pitchFamily="34" charset="0"/>
              </a:rPr>
              <a:t>partneriaeth</a:t>
            </a:r>
            <a:r>
              <a:rPr lang="en-GB" sz="1600" dirty="0">
                <a:solidFill>
                  <a:srgbClr val="00A6B9"/>
                </a:solidFill>
                <a:effectLst/>
                <a:latin typeface="Franklin Gothic Book" panose="020B0503020102020204" pitchFamily="34" charset="0"/>
                <a:ea typeface="Verdana" panose="020B0604030504040204" pitchFamily="34" charset="0"/>
              </a:rPr>
              <a:t> ag </a:t>
            </a:r>
            <a:r>
              <a:rPr lang="en-GB" sz="1600" dirty="0" err="1">
                <a:solidFill>
                  <a:srgbClr val="00A6B9"/>
                </a:solidFill>
                <a:effectLst/>
                <a:latin typeface="Franklin Gothic Book" panose="020B0503020102020204" pitchFamily="34" charset="0"/>
                <a:ea typeface="Verdana" panose="020B0604030504040204" pitchFamily="34" charset="0"/>
              </a:rPr>
              <a:t>ysgolion</a:t>
            </a:r>
            <a:r>
              <a:rPr lang="en-GB" sz="1600" dirty="0">
                <a:solidFill>
                  <a:srgbClr val="00A6B9"/>
                </a:solidFill>
                <a:effectLst/>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i</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ddarparu</a:t>
            </a:r>
            <a:r>
              <a:rPr lang="en-GB" sz="1600" dirty="0">
                <a:solidFill>
                  <a:srgbClr val="00A6B9"/>
                </a:solidFill>
                <a:latin typeface="Franklin Gothic Book" panose="020B0503020102020204" pitchFamily="34" charset="0"/>
                <a:ea typeface="Verdana" panose="020B0604030504040204" pitchFamily="34" charset="0"/>
              </a:rPr>
              <a:t>: </a:t>
            </a:r>
          </a:p>
          <a:p>
            <a:pPr marL="285750" indent="-285750">
              <a:buFont typeface="Arial" panose="020B0604020202020204" pitchFamily="34" charset="0"/>
              <a:buChar char="•"/>
            </a:pPr>
            <a:r>
              <a:rPr lang="en-GB" sz="1600" dirty="0" err="1">
                <a:solidFill>
                  <a:srgbClr val="00A6B9"/>
                </a:solidFill>
                <a:effectLst/>
                <a:latin typeface="Franklin Gothic Book" panose="020B0503020102020204" pitchFamily="34" charset="0"/>
                <a:ea typeface="Verdana" panose="020B0604030504040204" pitchFamily="34" charset="0"/>
              </a:rPr>
              <a:t>Rhagoriaeth</a:t>
            </a:r>
            <a:r>
              <a:rPr lang="en-GB" sz="1600" dirty="0">
                <a:solidFill>
                  <a:srgbClr val="00A6B9"/>
                </a:solidFill>
                <a:effectLst/>
                <a:latin typeface="Franklin Gothic Book" panose="020B0503020102020204" pitchFamily="34" charset="0"/>
                <a:ea typeface="Verdana" panose="020B0604030504040204" pitchFamily="34" charset="0"/>
              </a:rPr>
              <a:t> </a:t>
            </a:r>
            <a:r>
              <a:rPr lang="en-GB" sz="1600" dirty="0" err="1">
                <a:solidFill>
                  <a:srgbClr val="00A6B9"/>
                </a:solidFill>
                <a:effectLst/>
                <a:latin typeface="Franklin Gothic Book" panose="020B0503020102020204" pitchFamily="34" charset="0"/>
                <a:ea typeface="Verdana" panose="020B0604030504040204" pitchFamily="34" charset="0"/>
              </a:rPr>
              <a:t>addysgol</a:t>
            </a:r>
            <a:endParaRPr lang="en-GB" sz="1600" dirty="0">
              <a:solidFill>
                <a:srgbClr val="00A6B9"/>
              </a:solidFill>
              <a:effectLst/>
              <a:latin typeface="Franklin Gothic Book" panose="020B0503020102020204" pitchFamily="34" charset="0"/>
              <a:ea typeface="Verdana" panose="020B0604030504040204" pitchFamily="34" charset="0"/>
            </a:endParaRPr>
          </a:p>
          <a:p>
            <a:pPr marL="285750" indent="-285750">
              <a:buFont typeface="Arial" panose="020B0604020202020204" pitchFamily="34" charset="0"/>
              <a:buChar char="•"/>
            </a:pPr>
            <a:r>
              <a:rPr lang="en-GB" sz="1600" dirty="0" err="1">
                <a:solidFill>
                  <a:srgbClr val="00A6B9"/>
                </a:solidFill>
                <a:latin typeface="Franklin Gothic Book" panose="020B0503020102020204" pitchFamily="34" charset="0"/>
                <a:ea typeface="Verdana" panose="020B0604030504040204" pitchFamily="34" charset="0"/>
              </a:rPr>
              <a:t>Cwricwllwm</a:t>
            </a:r>
            <a:r>
              <a:rPr lang="en-GB" sz="1600" dirty="0">
                <a:solidFill>
                  <a:srgbClr val="00A6B9"/>
                </a:solidFill>
                <a:latin typeface="Franklin Gothic Book" panose="020B0503020102020204" pitchFamily="34" charset="0"/>
                <a:ea typeface="Verdana" panose="020B0604030504040204" pitchFamily="34" charset="0"/>
              </a:rPr>
              <a:t> newydd </a:t>
            </a:r>
            <a:r>
              <a:rPr lang="en-GB" sz="1600" dirty="0" err="1">
                <a:solidFill>
                  <a:srgbClr val="00A6B9"/>
                </a:solidFill>
                <a:effectLst/>
                <a:latin typeface="Franklin Gothic Book" panose="020B0503020102020204" pitchFamily="34" charset="0"/>
                <a:ea typeface="Verdana" panose="020B0604030504040204" pitchFamily="34" charset="0"/>
              </a:rPr>
              <a:t>i</a:t>
            </a:r>
            <a:r>
              <a:rPr lang="en-GB" sz="1600" dirty="0">
                <a:solidFill>
                  <a:srgbClr val="00A6B9"/>
                </a:solidFill>
                <a:effectLst/>
                <a:latin typeface="Franklin Gothic Book" panose="020B0503020102020204" pitchFamily="34" charset="0"/>
                <a:ea typeface="Verdana" panose="020B0604030504040204" pitchFamily="34" charset="0"/>
              </a:rPr>
              <a:t> </a:t>
            </a:r>
            <a:r>
              <a:rPr lang="en-GB" sz="1600" dirty="0" err="1">
                <a:solidFill>
                  <a:srgbClr val="00A6B9"/>
                </a:solidFill>
                <a:effectLst/>
                <a:latin typeface="Franklin Gothic Book" panose="020B0503020102020204" pitchFamily="34" charset="0"/>
                <a:ea typeface="Verdana" panose="020B0604030504040204" pitchFamily="34" charset="0"/>
              </a:rPr>
              <a:t>Gymru</a:t>
            </a:r>
            <a:endParaRPr lang="en-GB" sz="1600" dirty="0">
              <a:solidFill>
                <a:srgbClr val="00A6B9"/>
              </a:solidFill>
              <a:effectLst/>
              <a:latin typeface="Franklin Gothic Book" panose="020B0503020102020204" pitchFamily="34" charset="0"/>
              <a:ea typeface="Verdana" panose="020B0604030504040204" pitchFamily="34" charset="0"/>
            </a:endParaRPr>
          </a:p>
          <a:p>
            <a:pPr marL="285750" indent="-285750">
              <a:buFont typeface="Arial" panose="020B0604020202020204" pitchFamily="34" charset="0"/>
              <a:buChar char="•"/>
            </a:pPr>
            <a:r>
              <a:rPr lang="en-GB" sz="1600" dirty="0" err="1">
                <a:solidFill>
                  <a:srgbClr val="00A6B9"/>
                </a:solidFill>
                <a:latin typeface="Franklin Gothic Book" panose="020B0503020102020204" pitchFamily="34" charset="0"/>
                <a:ea typeface="Verdana" panose="020B0604030504040204" pitchFamily="34" charset="0"/>
              </a:rPr>
              <a:t>Addysgu</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hanes</a:t>
            </a:r>
            <a:r>
              <a:rPr lang="en-GB" sz="1600" dirty="0">
                <a:solidFill>
                  <a:srgbClr val="00A6B9"/>
                </a:solidFill>
                <a:latin typeface="Franklin Gothic Book" panose="020B0503020102020204" pitchFamily="34" charset="0"/>
                <a:ea typeface="Verdana" panose="020B0604030504040204" pitchFamily="34" charset="0"/>
              </a:rPr>
              <a:t> Pobl </a:t>
            </a:r>
            <a:r>
              <a:rPr lang="en-GB" sz="1600" dirty="0" err="1">
                <a:solidFill>
                  <a:srgbClr val="00A6B9"/>
                </a:solidFill>
                <a:latin typeface="Franklin Gothic Book" panose="020B0503020102020204" pitchFamily="34" charset="0"/>
                <a:ea typeface="Verdana" panose="020B0604030504040204" pitchFamily="34" charset="0"/>
              </a:rPr>
              <a:t>Dduon</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Asiaidd</a:t>
            </a:r>
            <a:r>
              <a:rPr lang="en-GB" sz="1600" dirty="0">
                <a:solidFill>
                  <a:srgbClr val="00A6B9"/>
                </a:solidFill>
                <a:latin typeface="Franklin Gothic Book" panose="020B0503020102020204" pitchFamily="34" charset="0"/>
                <a:ea typeface="Verdana" panose="020B0604030504040204" pitchFamily="34" charset="0"/>
              </a:rPr>
              <a:t> a </a:t>
            </a:r>
            <a:r>
              <a:rPr lang="en-GB" sz="1600" dirty="0" err="1">
                <a:solidFill>
                  <a:srgbClr val="00A6B9"/>
                </a:solidFill>
                <a:latin typeface="Franklin Gothic Book" panose="020B0503020102020204" pitchFamily="34" charset="0"/>
                <a:ea typeface="Verdana" panose="020B0604030504040204" pitchFamily="34" charset="0"/>
              </a:rPr>
              <a:t>lleiafrifoedd</a:t>
            </a:r>
            <a:r>
              <a:rPr lang="en-GB" sz="1600" dirty="0">
                <a:solidFill>
                  <a:srgbClr val="00A6B9"/>
                </a:solidFill>
                <a:latin typeface="Franklin Gothic Book" panose="020B0503020102020204" pitchFamily="34" charset="0"/>
                <a:ea typeface="Verdana" panose="020B0604030504040204" pitchFamily="34" charset="0"/>
              </a:rPr>
              <a:t> </a:t>
            </a:r>
            <a:r>
              <a:rPr lang="en-GB" sz="1600" dirty="0" err="1">
                <a:solidFill>
                  <a:srgbClr val="00A6B9"/>
                </a:solidFill>
                <a:latin typeface="Franklin Gothic Book" panose="020B0503020102020204" pitchFamily="34" charset="0"/>
                <a:ea typeface="Verdana" panose="020B0604030504040204" pitchFamily="34" charset="0"/>
              </a:rPr>
              <a:t>ethnig</a:t>
            </a:r>
            <a:endParaRPr lang="en-GB" sz="1600" dirty="0">
              <a:solidFill>
                <a:srgbClr val="00A6B9"/>
              </a:solidFill>
              <a:latin typeface="Franklin Gothic Book" panose="020B0503020102020204" pitchFamily="34" charset="0"/>
              <a:ea typeface="Verdana" panose="020B0604030504040204" pitchFamily="34" charset="0"/>
            </a:endParaRPr>
          </a:p>
        </p:txBody>
      </p:sp>
      <p:pic>
        <p:nvPicPr>
          <p:cNvPr id="7178" name="Picture 10">
            <a:extLst>
              <a:ext uri="{FF2B5EF4-FFF2-40B4-BE49-F238E27FC236}">
                <a16:creationId xmlns:a16="http://schemas.microsoft.com/office/drawing/2014/main" id="{9FB858D1-410C-6D78-91E3-234C601336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12616" y="2087877"/>
            <a:ext cx="3200474" cy="42672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02666F-34BA-619A-2004-083A15D0443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
          <a:stretch/>
        </p:blipFill>
        <p:spPr bwMode="auto">
          <a:xfrm rot="319956">
            <a:off x="5727096" y="1390430"/>
            <a:ext cx="2523382" cy="40771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C60B740D-0E18-BC0D-F30A-B6572FBC5A2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21345866">
            <a:off x="6278429" y="4756024"/>
            <a:ext cx="3334197" cy="1879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43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DC408-169B-B465-A8A9-DADF46DBDD7B}"/>
              </a:ext>
            </a:extLst>
          </p:cNvPr>
          <p:cNvSpPr txBox="1"/>
          <p:nvPr/>
        </p:nvSpPr>
        <p:spPr>
          <a:xfrm>
            <a:off x="6350000" y="311150"/>
            <a:ext cx="4711700" cy="6401753"/>
          </a:xfrm>
          <a:prstGeom prst="rect">
            <a:avLst/>
          </a:prstGeom>
          <a:noFill/>
        </p:spPr>
        <p:txBody>
          <a:bodyPr wrap="square" rtlCol="0">
            <a:spAutoFit/>
          </a:bodyPr>
          <a:lstStyle/>
          <a:p>
            <a:r>
              <a:rPr lang="en-GB" sz="1000" dirty="0"/>
              <a:t>IMAGE CREDITS: Images listed below are available via Wikimedia commons</a:t>
            </a:r>
          </a:p>
          <a:p>
            <a:endParaRPr lang="en-GB" sz="1000" dirty="0"/>
          </a:p>
          <a:p>
            <a:r>
              <a:rPr lang="en-GB" sz="1000" dirty="0"/>
              <a:t>Slide 1: Royal Welsh goat (and slide 2) </a:t>
            </a:r>
            <a:r>
              <a:rPr lang="en-GB" sz="1000" dirty="0">
                <a:hlinkClick r:id="rId2"/>
              </a:rPr>
              <a:t>https://commons.wikimedia.org/wiki/File:Royal_welsh_goat_1914.jpg</a:t>
            </a:r>
            <a:endParaRPr lang="en-GB" sz="1000" dirty="0"/>
          </a:p>
          <a:p>
            <a:r>
              <a:rPr lang="en-GB" sz="1000" dirty="0"/>
              <a:t>Welsh ladies serving tea jug </a:t>
            </a:r>
            <a:r>
              <a:rPr lang="en-GB" sz="1000" dirty="0">
                <a:hlinkClick r:id="rId3"/>
              </a:rPr>
              <a:t>https://commons.wikimedia.org/wiki/File:Small_ornamental_jug_with_two_ladies_dressed_in_Welsh_national_costume_sitting_down_to_tea.jpg</a:t>
            </a:r>
            <a:r>
              <a:rPr lang="en-GB" sz="1000" dirty="0"/>
              <a:t> </a:t>
            </a:r>
          </a:p>
          <a:p>
            <a:r>
              <a:rPr lang="en-GB" sz="1000" dirty="0"/>
              <a:t>Y </a:t>
            </a:r>
            <a:r>
              <a:rPr lang="en-GB" sz="1000" dirty="0" err="1"/>
              <a:t>Cenhadwr</a:t>
            </a:r>
            <a:r>
              <a:rPr lang="en-GB" sz="1000" dirty="0"/>
              <a:t> </a:t>
            </a:r>
            <a:r>
              <a:rPr lang="en-GB" sz="1000" dirty="0" err="1"/>
              <a:t>Americanaidd</a:t>
            </a:r>
            <a:r>
              <a:rPr lang="en-GB" sz="1000" dirty="0"/>
              <a:t> newspaper </a:t>
            </a:r>
            <a:r>
              <a:rPr lang="en-GB" sz="1000" dirty="0">
                <a:hlinkClick r:id="rId4"/>
              </a:rPr>
              <a:t>https://commons.wikimedia.org/wiki/File:Y_Cenhadwr_Americanaidd_01.png</a:t>
            </a:r>
            <a:r>
              <a:rPr lang="en-GB" sz="1000" dirty="0"/>
              <a:t> </a:t>
            </a:r>
          </a:p>
          <a:p>
            <a:endParaRPr lang="en-GB" sz="1000" dirty="0"/>
          </a:p>
          <a:p>
            <a:r>
              <a:rPr lang="en-GB" sz="1000" dirty="0"/>
              <a:t>Slide 2: John Ystumllyn (and slide 5) </a:t>
            </a:r>
            <a:r>
              <a:rPr lang="en-GB" sz="1000" dirty="0">
                <a:hlinkClick r:id="rId5"/>
              </a:rPr>
              <a:t>https://commons.wikimedia.org/wiki/File:Portrait_of_John_Ystumllyn,_1754_%284671107%29.jpg</a:t>
            </a:r>
            <a:endParaRPr lang="en-GB" sz="1000" dirty="0"/>
          </a:p>
          <a:p>
            <a:endParaRPr lang="en-GB" sz="1000" dirty="0"/>
          </a:p>
          <a:p>
            <a:r>
              <a:rPr lang="en-GB" sz="1000" dirty="0"/>
              <a:t>Slide 3: Old book bindings </a:t>
            </a:r>
            <a:r>
              <a:rPr lang="en-GB" sz="1000" dirty="0">
                <a:hlinkClick r:id="rId6"/>
              </a:rPr>
              <a:t>https://commons.wikimedia.org/wiki/File:Old_book_bindings.jpg</a:t>
            </a:r>
            <a:r>
              <a:rPr lang="en-GB" sz="1000" dirty="0"/>
              <a:t>. </a:t>
            </a:r>
          </a:p>
          <a:p>
            <a:endParaRPr lang="en-GB" sz="1000" dirty="0"/>
          </a:p>
          <a:p>
            <a:r>
              <a:rPr lang="en-GB" sz="1000" dirty="0"/>
              <a:t>Slide 4: Ceredigion museum </a:t>
            </a:r>
            <a:r>
              <a:rPr lang="en-GB" sz="1000" dirty="0">
                <a:hlinkClick r:id="rId7"/>
              </a:rPr>
              <a:t>https://commons.wikimedia.org/wiki/File:Ceredigion_Museum_2018_04.jpg</a:t>
            </a:r>
            <a:r>
              <a:rPr lang="en-GB" sz="1000" dirty="0"/>
              <a:t> </a:t>
            </a:r>
          </a:p>
          <a:p>
            <a:r>
              <a:rPr lang="en-GB" sz="1000" dirty="0"/>
              <a:t>Rhyl pier </a:t>
            </a:r>
            <a:r>
              <a:rPr lang="en-GB" sz="1000" dirty="0">
                <a:hlinkClick r:id="rId8"/>
              </a:rPr>
              <a:t>https://commons.wikimedia.org/wiki/File:Rhyl,_View_on_the_Pier_(10575535383).jpg</a:t>
            </a:r>
            <a:r>
              <a:rPr lang="en-GB" sz="1000" dirty="0"/>
              <a:t> </a:t>
            </a:r>
          </a:p>
          <a:p>
            <a:endParaRPr lang="en-GB" sz="1000" dirty="0"/>
          </a:p>
          <a:p>
            <a:r>
              <a:rPr lang="en-GB" sz="1000" dirty="0"/>
              <a:t>Slide 6: Ivory fan </a:t>
            </a:r>
            <a:r>
              <a:rPr lang="en-GB" sz="1000" dirty="0">
                <a:hlinkClick r:id="rId9"/>
              </a:rPr>
              <a:t>https://upload.wikimedia.org/wikipedia/commons/thumb/c/ce/Carved_ivory_fan%2C_Museum_of_Liverpool.JPG/640px-Carved_ivory_fan%2C_Museum_of_Liverpool.JPG</a:t>
            </a:r>
            <a:r>
              <a:rPr lang="en-GB" sz="1000" dirty="0"/>
              <a:t> </a:t>
            </a:r>
          </a:p>
          <a:p>
            <a:endParaRPr lang="en-GB" sz="1000" dirty="0"/>
          </a:p>
          <a:p>
            <a:r>
              <a:rPr lang="en-GB" sz="1000" dirty="0"/>
              <a:t>Slide 7: John Speed map of Cardiff </a:t>
            </a:r>
            <a:r>
              <a:rPr lang="en-GB" sz="1000" dirty="0">
                <a:hlinkClick r:id="rId10"/>
              </a:rPr>
              <a:t>https://commons.wikimedia.org/wiki/File:John_Speed%27s_map_of_Cardiff,_Wales_(Town_Hall).jpg</a:t>
            </a:r>
            <a:endParaRPr lang="en-GB" sz="1000" dirty="0"/>
          </a:p>
          <a:p>
            <a:endParaRPr lang="en-GB" sz="1000" dirty="0"/>
          </a:p>
          <a:p>
            <a:r>
              <a:rPr lang="en-GB" sz="1000" dirty="0"/>
              <a:t>Slide 8: Sugar nippers </a:t>
            </a:r>
            <a:r>
              <a:rPr lang="en-GB" sz="1000" dirty="0">
                <a:hlinkClick r:id="rId11"/>
              </a:rPr>
              <a:t>https://upload.wikimedia.org/wikipedia/commons/thumb/b/b9/Sugarnips62.jpg/640px-Sugarnips62.jpg</a:t>
            </a:r>
            <a:r>
              <a:rPr lang="en-GB" sz="1000" dirty="0"/>
              <a:t> </a:t>
            </a:r>
          </a:p>
          <a:p>
            <a:endParaRPr lang="en-GB" sz="1000" dirty="0"/>
          </a:p>
          <a:p>
            <a:r>
              <a:rPr lang="en-GB" sz="1000" dirty="0"/>
              <a:t>Slide 9: Bookkeeping record </a:t>
            </a:r>
            <a:r>
              <a:rPr lang="en-GB" sz="1000" dirty="0">
                <a:hlinkClick r:id="rId12"/>
              </a:rPr>
              <a:t>https://commons.wikimedia.org/wiki/File:Book-Keeping_modernised-_or,_merchant-accounts_by_double_entry,_according_to_the_Italian_form_Fleuron_T123327-14.png</a:t>
            </a:r>
            <a:r>
              <a:rPr lang="en-GB" sz="1000" dirty="0"/>
              <a:t> </a:t>
            </a:r>
          </a:p>
          <a:p>
            <a:endParaRPr lang="en-GB" sz="1000" dirty="0"/>
          </a:p>
          <a:p>
            <a:r>
              <a:rPr lang="en-GB" sz="1000" dirty="0"/>
              <a:t>All other images are courtesy of Marian Gwyn (</a:t>
            </a:r>
            <a:r>
              <a:rPr lang="en-GB" sz="1000" dirty="0">
                <a:hlinkClick r:id="rId13"/>
              </a:rPr>
              <a:t>www.mariangwyn.com</a:t>
            </a:r>
            <a:r>
              <a:rPr lang="en-GB" sz="1000" dirty="0"/>
              <a:t>) and are for the use of this presentation only.</a:t>
            </a:r>
          </a:p>
          <a:p>
            <a:endParaRPr lang="en-GB" sz="1000" dirty="0"/>
          </a:p>
        </p:txBody>
      </p:sp>
      <p:sp>
        <p:nvSpPr>
          <p:cNvPr id="5" name="TextBox 4">
            <a:extLst>
              <a:ext uri="{FF2B5EF4-FFF2-40B4-BE49-F238E27FC236}">
                <a16:creationId xmlns:a16="http://schemas.microsoft.com/office/drawing/2014/main" id="{9531F861-48FA-0728-1A95-37DE2D4AC9E4}"/>
              </a:ext>
            </a:extLst>
          </p:cNvPr>
          <p:cNvSpPr txBox="1"/>
          <p:nvPr/>
        </p:nvSpPr>
        <p:spPr>
          <a:xfrm>
            <a:off x="692150" y="311149"/>
            <a:ext cx="4711700" cy="6555641"/>
          </a:xfrm>
          <a:prstGeom prst="rect">
            <a:avLst/>
          </a:prstGeom>
          <a:noFill/>
        </p:spPr>
        <p:txBody>
          <a:bodyPr wrap="square" rtlCol="0">
            <a:spAutoFit/>
          </a:bodyPr>
          <a:lstStyle/>
          <a:p>
            <a:r>
              <a:rPr lang="en-GB" sz="1000" dirty="0"/>
              <a:t>CREDYDAU DELWEDDAU: </a:t>
            </a:r>
            <a:r>
              <a:rPr lang="en-GB" sz="1000" dirty="0" err="1"/>
              <a:t>Mae'r</a:t>
            </a:r>
            <a:r>
              <a:rPr lang="en-GB" sz="1000" dirty="0"/>
              <a:t> </a:t>
            </a:r>
            <a:r>
              <a:rPr lang="en-GB" sz="1000" dirty="0" err="1"/>
              <a:t>delweddau</a:t>
            </a:r>
            <a:r>
              <a:rPr lang="en-GB" sz="1000" dirty="0"/>
              <a:t> a </a:t>
            </a:r>
            <a:r>
              <a:rPr lang="en-GB" sz="1000" dirty="0" err="1"/>
              <a:t>restrir</a:t>
            </a:r>
            <a:r>
              <a:rPr lang="en-GB" sz="1000" dirty="0"/>
              <a:t> </a:t>
            </a:r>
            <a:r>
              <a:rPr lang="en-GB" sz="1000" dirty="0" err="1"/>
              <a:t>isod</a:t>
            </a:r>
            <a:r>
              <a:rPr lang="en-GB" sz="1000" dirty="0"/>
              <a:t> </a:t>
            </a:r>
            <a:r>
              <a:rPr lang="en-GB" sz="1000" dirty="0" err="1"/>
              <a:t>ar</a:t>
            </a:r>
            <a:r>
              <a:rPr lang="en-GB" sz="1000" dirty="0"/>
              <a:t> </a:t>
            </a:r>
            <a:r>
              <a:rPr lang="en-GB" sz="1000" dirty="0" err="1"/>
              <a:t>gael</a:t>
            </a:r>
            <a:r>
              <a:rPr lang="en-GB" sz="1000" dirty="0"/>
              <a:t> </a:t>
            </a:r>
            <a:r>
              <a:rPr lang="en-GB" sz="1000" dirty="0" err="1"/>
              <a:t>trwy</a:t>
            </a:r>
            <a:r>
              <a:rPr lang="en-GB" sz="1000" dirty="0"/>
              <a:t> Wikimedia Commons</a:t>
            </a:r>
          </a:p>
          <a:p>
            <a:endParaRPr lang="en-GB" sz="1000" dirty="0"/>
          </a:p>
          <a:p>
            <a:r>
              <a:rPr lang="en-GB" sz="1000" dirty="0" err="1"/>
              <a:t>Sleid</a:t>
            </a:r>
            <a:r>
              <a:rPr lang="en-GB" sz="1000" dirty="0"/>
              <a:t> 1: </a:t>
            </a:r>
            <a:r>
              <a:rPr lang="en-GB" sz="1000" dirty="0" err="1"/>
              <a:t>Gafr</a:t>
            </a:r>
            <a:r>
              <a:rPr lang="en-GB" sz="1000" dirty="0"/>
              <a:t> </a:t>
            </a:r>
            <a:r>
              <a:rPr lang="en-GB" sz="1000" dirty="0" err="1"/>
              <a:t>Frenhinol</a:t>
            </a:r>
            <a:r>
              <a:rPr lang="en-GB" sz="1000" dirty="0"/>
              <a:t> </a:t>
            </a:r>
            <a:r>
              <a:rPr lang="en-GB" sz="1000" dirty="0" err="1"/>
              <a:t>Gymreig</a:t>
            </a:r>
            <a:r>
              <a:rPr lang="en-GB" sz="1000" dirty="0"/>
              <a:t> (a </a:t>
            </a:r>
            <a:r>
              <a:rPr lang="en-GB" sz="1000" dirty="0" err="1"/>
              <a:t>sleid</a:t>
            </a:r>
            <a:r>
              <a:rPr lang="en-GB" sz="1000" dirty="0"/>
              <a:t> 2) </a:t>
            </a:r>
            <a:r>
              <a:rPr lang="en-GB" sz="1000" dirty="0">
                <a:hlinkClick r:id="rId2"/>
              </a:rPr>
              <a:t>https://commons.wikimedia.org/wiki/File:Royal_welsh_goat_1914.jpg</a:t>
            </a:r>
            <a:endParaRPr lang="en-GB" sz="1000" dirty="0"/>
          </a:p>
          <a:p>
            <a:r>
              <a:rPr lang="en-GB" sz="1000" dirty="0" err="1"/>
              <a:t>Jwg</a:t>
            </a:r>
            <a:r>
              <a:rPr lang="en-GB" sz="1000" dirty="0"/>
              <a:t> </a:t>
            </a:r>
            <a:r>
              <a:rPr lang="en-GB" sz="1000" dirty="0" err="1"/>
              <a:t>te</a:t>
            </a:r>
            <a:r>
              <a:rPr lang="en-GB" sz="1000" dirty="0"/>
              <a:t> </a:t>
            </a:r>
            <a:r>
              <a:rPr lang="en-GB" sz="1000" dirty="0" err="1"/>
              <a:t>Merched</a:t>
            </a:r>
            <a:r>
              <a:rPr lang="en-GB" sz="1000" dirty="0"/>
              <a:t> </a:t>
            </a:r>
            <a:r>
              <a:rPr lang="en-GB" sz="1000" dirty="0" err="1"/>
              <a:t>Cymreig</a:t>
            </a:r>
            <a:r>
              <a:rPr lang="en-GB" sz="1000" dirty="0"/>
              <a:t>  </a:t>
            </a:r>
            <a:r>
              <a:rPr lang="en-GB" sz="1000" dirty="0">
                <a:hlinkClick r:id="rId3"/>
              </a:rPr>
              <a:t>https://commons.wikimedia.org/wiki/File:Small_ornamental_jug_with_two_ladies_dressed_in_Welsh_national_costume_sitting_down_to_tea.jpg</a:t>
            </a:r>
            <a:r>
              <a:rPr lang="en-GB" sz="1000" dirty="0"/>
              <a:t> </a:t>
            </a:r>
          </a:p>
          <a:p>
            <a:r>
              <a:rPr lang="en-GB" sz="1000" dirty="0" err="1"/>
              <a:t>Papur</a:t>
            </a:r>
            <a:r>
              <a:rPr lang="en-GB" sz="1000" dirty="0"/>
              <a:t> Newydd Y </a:t>
            </a:r>
            <a:r>
              <a:rPr lang="en-GB" sz="1000" dirty="0" err="1"/>
              <a:t>Cenhadwr</a:t>
            </a:r>
            <a:r>
              <a:rPr lang="en-GB" sz="1000" dirty="0"/>
              <a:t> </a:t>
            </a:r>
            <a:r>
              <a:rPr lang="en-GB" sz="1000" dirty="0" err="1"/>
              <a:t>Americanaidd</a:t>
            </a:r>
            <a:r>
              <a:rPr lang="en-GB" sz="1000" dirty="0"/>
              <a:t> </a:t>
            </a:r>
            <a:r>
              <a:rPr lang="en-GB" sz="1000" dirty="0">
                <a:hlinkClick r:id="rId4"/>
              </a:rPr>
              <a:t>https://commons.wikimedia.org/wiki/File:Y_Cenhadwr_Americanaidd_01.png</a:t>
            </a:r>
            <a:r>
              <a:rPr lang="en-GB" sz="1000" dirty="0"/>
              <a:t> </a:t>
            </a:r>
          </a:p>
          <a:p>
            <a:endParaRPr lang="en-GB" sz="1000" dirty="0"/>
          </a:p>
          <a:p>
            <a:r>
              <a:rPr lang="en-GB" sz="1000" dirty="0" err="1"/>
              <a:t>Sleid</a:t>
            </a:r>
            <a:r>
              <a:rPr lang="en-GB" sz="1000" dirty="0"/>
              <a:t> 2: John Ystumllyn (a </a:t>
            </a:r>
            <a:r>
              <a:rPr lang="en-GB" sz="1000" dirty="0" err="1"/>
              <a:t>sleid</a:t>
            </a:r>
            <a:r>
              <a:rPr lang="en-GB" sz="1000" dirty="0"/>
              <a:t> 5) </a:t>
            </a:r>
            <a:r>
              <a:rPr lang="en-GB" sz="1000" dirty="0">
                <a:hlinkClick r:id="rId5"/>
              </a:rPr>
              <a:t>https://commons.wikimedia.org/wiki/File:Portrait_of_John_Ystumllyn,_1754_%284671107%29.jpg</a:t>
            </a:r>
            <a:endParaRPr lang="en-GB" sz="1000" dirty="0"/>
          </a:p>
          <a:p>
            <a:endParaRPr lang="en-GB" sz="1000" dirty="0"/>
          </a:p>
          <a:p>
            <a:r>
              <a:rPr lang="en-GB" sz="1000" dirty="0" err="1"/>
              <a:t>Sleid</a:t>
            </a:r>
            <a:r>
              <a:rPr lang="en-GB" sz="1000" dirty="0"/>
              <a:t> 3: Hen </a:t>
            </a:r>
            <a:r>
              <a:rPr lang="en-GB" sz="1000" dirty="0" err="1"/>
              <a:t>rwymiadau</a:t>
            </a:r>
            <a:r>
              <a:rPr lang="en-GB" sz="1000" dirty="0"/>
              <a:t> </a:t>
            </a:r>
            <a:r>
              <a:rPr lang="en-GB" sz="1000" dirty="0" err="1"/>
              <a:t>llyfrau</a:t>
            </a:r>
            <a:r>
              <a:rPr lang="en-GB" sz="1000" dirty="0"/>
              <a:t> </a:t>
            </a:r>
            <a:r>
              <a:rPr lang="en-GB" sz="1000" dirty="0">
                <a:hlinkClick r:id="rId6"/>
              </a:rPr>
              <a:t>https://commons.wikimedia.org/wiki/File:Old_book_bindings.jpg</a:t>
            </a:r>
            <a:r>
              <a:rPr lang="en-GB" sz="1000" dirty="0"/>
              <a:t>. </a:t>
            </a:r>
          </a:p>
          <a:p>
            <a:endParaRPr lang="en-GB" sz="1000" dirty="0"/>
          </a:p>
          <a:p>
            <a:r>
              <a:rPr lang="en-GB" sz="1000" dirty="0" err="1"/>
              <a:t>Sleid</a:t>
            </a:r>
            <a:r>
              <a:rPr lang="en-GB" sz="1000" dirty="0"/>
              <a:t> 4: </a:t>
            </a:r>
            <a:r>
              <a:rPr lang="en-GB" sz="1000" dirty="0" err="1"/>
              <a:t>Amgueddfa</a:t>
            </a:r>
            <a:r>
              <a:rPr lang="en-GB" sz="1000" dirty="0"/>
              <a:t> Ceredigion  </a:t>
            </a:r>
            <a:r>
              <a:rPr lang="en-GB" sz="1000" dirty="0">
                <a:hlinkClick r:id="rId7"/>
              </a:rPr>
              <a:t>https://commons.wikimedia.org/wiki/File:Ceredigion_Museum_2018_04.jpg</a:t>
            </a:r>
            <a:r>
              <a:rPr lang="en-GB" sz="1000" dirty="0"/>
              <a:t> </a:t>
            </a:r>
          </a:p>
          <a:p>
            <a:r>
              <a:rPr lang="en-GB" sz="1000" dirty="0"/>
              <a:t>Pier y Rhyl  </a:t>
            </a:r>
            <a:r>
              <a:rPr lang="en-GB" sz="1000" dirty="0">
                <a:hlinkClick r:id="rId8"/>
              </a:rPr>
              <a:t>https://commons.wikimedia.org/wiki/File:Rhyl,_View_on_the_Pier_(10575535383).jpg</a:t>
            </a:r>
            <a:r>
              <a:rPr lang="en-GB" sz="1000" dirty="0"/>
              <a:t> </a:t>
            </a:r>
          </a:p>
          <a:p>
            <a:endParaRPr lang="en-GB" sz="1000" dirty="0"/>
          </a:p>
          <a:p>
            <a:r>
              <a:rPr lang="en-GB" sz="1000" dirty="0" err="1"/>
              <a:t>Sleid</a:t>
            </a:r>
            <a:r>
              <a:rPr lang="en-GB" sz="1000" dirty="0"/>
              <a:t> 6: </a:t>
            </a:r>
            <a:r>
              <a:rPr lang="en-GB" sz="1000" dirty="0" err="1"/>
              <a:t>Gwyntyll</a:t>
            </a:r>
            <a:r>
              <a:rPr lang="en-GB" sz="1000" dirty="0"/>
              <a:t> </a:t>
            </a:r>
            <a:r>
              <a:rPr lang="en-GB" sz="1000" dirty="0" err="1"/>
              <a:t>ifori</a:t>
            </a:r>
            <a:r>
              <a:rPr lang="en-GB" sz="1000" dirty="0"/>
              <a:t> </a:t>
            </a:r>
            <a:r>
              <a:rPr lang="en-GB" sz="1000" dirty="0">
                <a:hlinkClick r:id="rId9"/>
              </a:rPr>
              <a:t>https://upload.wikimedia.org/wikipedia/commons/thumb/c/ce/Carved_ivory_fan%2C_Museum_of_Liverpool.JPG/640px-Carved_ivory_fan%2C_Museum_of_Liverpool.JPG</a:t>
            </a:r>
            <a:r>
              <a:rPr lang="en-GB" sz="1000" dirty="0"/>
              <a:t> </a:t>
            </a:r>
          </a:p>
          <a:p>
            <a:endParaRPr lang="en-GB" sz="1000" dirty="0"/>
          </a:p>
          <a:p>
            <a:r>
              <a:rPr lang="en-GB" sz="1000" dirty="0" err="1"/>
              <a:t>Sleid</a:t>
            </a:r>
            <a:r>
              <a:rPr lang="en-GB" sz="1000" dirty="0"/>
              <a:t> 7: Map </a:t>
            </a:r>
            <a:r>
              <a:rPr lang="en-GB" sz="1000" dirty="0" err="1"/>
              <a:t>Caerdydd</a:t>
            </a:r>
            <a:r>
              <a:rPr lang="en-GB" sz="1000" dirty="0"/>
              <a:t> John Speed </a:t>
            </a:r>
            <a:r>
              <a:rPr lang="en-GB" sz="1000" dirty="0">
                <a:hlinkClick r:id="rId10"/>
              </a:rPr>
              <a:t>https://commons.wikimedia.org/wiki/File:John_Speed%27s_map_of_Cardiff,_Wales_(Town_Hall).jpg</a:t>
            </a:r>
            <a:endParaRPr lang="en-GB" sz="1000" dirty="0"/>
          </a:p>
          <a:p>
            <a:endParaRPr lang="en-GB" sz="1000" dirty="0"/>
          </a:p>
          <a:p>
            <a:r>
              <a:rPr lang="en-GB" sz="1000" dirty="0" err="1"/>
              <a:t>Sleid</a:t>
            </a:r>
            <a:r>
              <a:rPr lang="en-GB" sz="1000" dirty="0"/>
              <a:t> 8: </a:t>
            </a:r>
            <a:r>
              <a:rPr lang="en-GB" sz="1000" dirty="0" err="1"/>
              <a:t>Gefelau</a:t>
            </a:r>
            <a:r>
              <a:rPr lang="en-GB" sz="1000" dirty="0"/>
              <a:t> </a:t>
            </a:r>
            <a:r>
              <a:rPr lang="en-GB" sz="1000" dirty="0" err="1"/>
              <a:t>siwgr</a:t>
            </a:r>
            <a:r>
              <a:rPr lang="en-GB" sz="1000" dirty="0"/>
              <a:t> </a:t>
            </a:r>
            <a:r>
              <a:rPr lang="en-GB" sz="1000" dirty="0">
                <a:hlinkClick r:id="rId11"/>
              </a:rPr>
              <a:t>https://upload.wikimedia.org/wikipedia/commons/thumb/b/b9/Sugarnips62.jpg/640px-Sugarnips62.jpg</a:t>
            </a:r>
            <a:r>
              <a:rPr lang="en-GB" sz="1000" dirty="0"/>
              <a:t> </a:t>
            </a:r>
          </a:p>
          <a:p>
            <a:endParaRPr lang="en-GB" sz="1000" dirty="0"/>
          </a:p>
          <a:p>
            <a:r>
              <a:rPr lang="en-GB" sz="1000" dirty="0" err="1"/>
              <a:t>Sleid</a:t>
            </a:r>
            <a:r>
              <a:rPr lang="en-GB" sz="1000" dirty="0"/>
              <a:t> 9: </a:t>
            </a:r>
            <a:r>
              <a:rPr lang="en-GB" sz="1000" dirty="0" err="1"/>
              <a:t>Cofnod</a:t>
            </a:r>
            <a:r>
              <a:rPr lang="en-GB" sz="1000" dirty="0"/>
              <a:t> </a:t>
            </a:r>
            <a:r>
              <a:rPr lang="en-GB" sz="1000" dirty="0" err="1"/>
              <a:t>cadw</a:t>
            </a:r>
            <a:r>
              <a:rPr lang="en-GB" sz="1000" dirty="0"/>
              <a:t> </a:t>
            </a:r>
            <a:r>
              <a:rPr lang="en-GB" sz="1000" dirty="0" err="1"/>
              <a:t>cyfrifon</a:t>
            </a:r>
            <a:r>
              <a:rPr lang="en-GB" sz="1000" dirty="0"/>
              <a:t> </a:t>
            </a:r>
            <a:r>
              <a:rPr lang="en-GB" sz="1000" dirty="0">
                <a:hlinkClick r:id="rId12"/>
              </a:rPr>
              <a:t>https://commons.wikimedia.org/wiki/File:Book-Keeping_modernised-_or,_merchant-accounts_by_double_entry,_according_to_the_Italian_form_Fleuron_T123327-14.png</a:t>
            </a:r>
            <a:r>
              <a:rPr lang="en-GB" sz="1000" dirty="0"/>
              <a:t> </a:t>
            </a:r>
          </a:p>
          <a:p>
            <a:endParaRPr lang="en-GB" sz="1000" dirty="0"/>
          </a:p>
          <a:p>
            <a:r>
              <a:rPr lang="en-GB" sz="1000" dirty="0"/>
              <a:t>Mae </a:t>
            </a:r>
            <a:r>
              <a:rPr lang="en-GB" sz="1000" dirty="0" err="1"/>
              <a:t>pob</a:t>
            </a:r>
            <a:r>
              <a:rPr lang="en-GB" sz="1000" dirty="0"/>
              <a:t> </a:t>
            </a:r>
            <a:r>
              <a:rPr lang="en-GB" sz="1000" dirty="0" err="1"/>
              <a:t>delwedd</a:t>
            </a:r>
            <a:r>
              <a:rPr lang="en-GB" sz="1000" dirty="0"/>
              <a:t> </a:t>
            </a:r>
            <a:r>
              <a:rPr lang="en-GB" sz="1000" dirty="0" err="1"/>
              <a:t>arall</a:t>
            </a:r>
            <a:r>
              <a:rPr lang="en-GB" sz="1000" dirty="0"/>
              <a:t> </a:t>
            </a:r>
            <a:r>
              <a:rPr lang="en-GB" sz="1000" dirty="0" err="1"/>
              <a:t>trwy</a:t>
            </a:r>
            <a:r>
              <a:rPr lang="en-GB" sz="1000" dirty="0"/>
              <a:t> </a:t>
            </a:r>
            <a:r>
              <a:rPr lang="en-GB" sz="1000" dirty="0" err="1"/>
              <a:t>garedigrwydd</a:t>
            </a:r>
            <a:r>
              <a:rPr lang="en-GB" sz="1000" dirty="0"/>
              <a:t> Marian Gwyn (</a:t>
            </a:r>
            <a:r>
              <a:rPr lang="en-GB" sz="1000" dirty="0">
                <a:hlinkClick r:id="rId13"/>
              </a:rPr>
              <a:t>www.mariangwyn.com</a:t>
            </a:r>
            <a:r>
              <a:rPr lang="en-GB" sz="1000" dirty="0"/>
              <a:t>) ac at </a:t>
            </a:r>
            <a:r>
              <a:rPr lang="en-GB" sz="1000" dirty="0" err="1"/>
              <a:t>ddefnydd</a:t>
            </a:r>
            <a:r>
              <a:rPr lang="en-GB" sz="1000" dirty="0"/>
              <a:t> y </a:t>
            </a:r>
            <a:r>
              <a:rPr lang="en-GB" sz="1000" dirty="0" err="1"/>
              <a:t>cyflwyniad</a:t>
            </a:r>
            <a:r>
              <a:rPr lang="en-GB" sz="1000" dirty="0"/>
              <a:t> </a:t>
            </a:r>
            <a:r>
              <a:rPr lang="en-GB" sz="1000" dirty="0" err="1"/>
              <a:t>hwn</a:t>
            </a:r>
            <a:r>
              <a:rPr lang="en-GB" sz="1000" dirty="0"/>
              <a:t> </a:t>
            </a:r>
            <a:r>
              <a:rPr lang="en-GB" sz="1000" dirty="0" err="1"/>
              <a:t>yn</a:t>
            </a:r>
            <a:r>
              <a:rPr lang="en-GB" sz="1000" dirty="0"/>
              <a:t> </a:t>
            </a:r>
            <a:r>
              <a:rPr lang="en-GB" sz="1000" dirty="0" err="1"/>
              <a:t>unig</a:t>
            </a:r>
            <a:r>
              <a:rPr lang="en-GB" sz="1000" dirty="0"/>
              <a:t>.</a:t>
            </a:r>
          </a:p>
        </p:txBody>
      </p:sp>
    </p:spTree>
    <p:extLst>
      <p:ext uri="{BB962C8B-B14F-4D97-AF65-F5344CB8AC3E}">
        <p14:creationId xmlns:p14="http://schemas.microsoft.com/office/powerpoint/2010/main" val="427826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B5EDBF-2305-B8A5-0387-ED17412BA73B}"/>
              </a:ext>
            </a:extLst>
          </p:cNvPr>
          <p:cNvSpPr txBox="1"/>
          <p:nvPr/>
        </p:nvSpPr>
        <p:spPr>
          <a:xfrm>
            <a:off x="626644" y="4589257"/>
            <a:ext cx="4262334" cy="1938992"/>
          </a:xfrm>
          <a:prstGeom prst="rect">
            <a:avLst/>
          </a:prstGeom>
          <a:noFill/>
        </p:spPr>
        <p:txBody>
          <a:bodyPr wrap="square" rtlCol="0">
            <a:spAutoFit/>
          </a:bodyPr>
          <a:lstStyle/>
          <a:p>
            <a:pPr marL="285750" indent="-2857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Offers exciting opportunities for schools across the country to partner with museums, local studies libraries and archives to deliver educational excellence.</a:t>
            </a:r>
          </a:p>
          <a:p>
            <a:endParaRPr lang="en-GB" sz="1200" dirty="0">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It can be challenging developing new educational programmes without the right support. </a:t>
            </a:r>
          </a:p>
          <a:p>
            <a:endParaRPr lang="en-GB" sz="1200" dirty="0">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We have the resources to help you deliver on </a:t>
            </a:r>
            <a:r>
              <a:rPr lang="en-GB" sz="1200" i="1" dirty="0">
                <a:latin typeface="Franklin Gothic Book" panose="020B0503020102020204" pitchFamily="34" charset="0"/>
                <a:ea typeface="Verdana" panose="020B0604030504040204" pitchFamily="34" charset="0"/>
              </a:rPr>
              <a:t>cynefin,</a:t>
            </a:r>
            <a:r>
              <a:rPr lang="en-GB" sz="1200" dirty="0">
                <a:latin typeface="Franklin Gothic Book" panose="020B0503020102020204" pitchFamily="34" charset="0"/>
                <a:ea typeface="Verdana" panose="020B0604030504040204" pitchFamily="34" charset="0"/>
              </a:rPr>
              <a:t> all Areas of Learning and on the teaching of Black, Asian and minority ethnic histories. </a:t>
            </a:r>
          </a:p>
        </p:txBody>
      </p:sp>
      <p:sp>
        <p:nvSpPr>
          <p:cNvPr id="3" name="Rectangle 2">
            <a:extLst>
              <a:ext uri="{FF2B5EF4-FFF2-40B4-BE49-F238E27FC236}">
                <a16:creationId xmlns:a16="http://schemas.microsoft.com/office/drawing/2014/main" id="{0D2C39A6-D588-3460-6A2D-A581B34A1F99}"/>
              </a:ext>
            </a:extLst>
          </p:cNvPr>
          <p:cNvSpPr/>
          <p:nvPr/>
        </p:nvSpPr>
        <p:spPr>
          <a:xfrm>
            <a:off x="0" y="259"/>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22F4A15-6C1D-3A97-9E9A-5E47C539C217}"/>
              </a:ext>
            </a:extLst>
          </p:cNvPr>
          <p:cNvSpPr txBox="1"/>
          <p:nvPr/>
        </p:nvSpPr>
        <p:spPr>
          <a:xfrm>
            <a:off x="1037723" y="551493"/>
            <a:ext cx="8876298"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Opportunities and challenges</a:t>
            </a:r>
          </a:p>
        </p:txBody>
      </p:sp>
      <p:sp>
        <p:nvSpPr>
          <p:cNvPr id="5" name="TextBox 4">
            <a:extLst>
              <a:ext uri="{FF2B5EF4-FFF2-40B4-BE49-F238E27FC236}">
                <a16:creationId xmlns:a16="http://schemas.microsoft.com/office/drawing/2014/main" id="{20E0575F-D69C-98DD-83FD-B1E0112F5C8C}"/>
              </a:ext>
            </a:extLst>
          </p:cNvPr>
          <p:cNvSpPr txBox="1"/>
          <p:nvPr/>
        </p:nvSpPr>
        <p:spPr>
          <a:xfrm>
            <a:off x="1037722" y="151405"/>
            <a:ext cx="9417719"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Cyfleoedd</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heriau</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7A41741A-3B5F-C898-89DB-0FD017C60204}"/>
              </a:ext>
            </a:extLst>
          </p:cNvPr>
          <p:cNvSpPr txBox="1"/>
          <p:nvPr/>
        </p:nvSpPr>
        <p:spPr>
          <a:xfrm>
            <a:off x="626643" y="4136742"/>
            <a:ext cx="4072355" cy="369332"/>
          </a:xfrm>
          <a:prstGeom prst="rect">
            <a:avLst/>
          </a:prstGeom>
          <a:noFill/>
        </p:spPr>
        <p:txBody>
          <a:bodyPr wrap="square">
            <a:spAutoFit/>
          </a:bodyPr>
          <a:lstStyle/>
          <a:p>
            <a:r>
              <a:rPr lang="en-GB" dirty="0">
                <a:latin typeface="Franklin Gothic Book" panose="020B0503020102020204" pitchFamily="34" charset="0"/>
              </a:rPr>
              <a:t>THE NEW CURRICULUM FOR WALES</a:t>
            </a:r>
          </a:p>
        </p:txBody>
      </p:sp>
      <p:sp>
        <p:nvSpPr>
          <p:cNvPr id="12" name="TextBox 11">
            <a:extLst>
              <a:ext uri="{FF2B5EF4-FFF2-40B4-BE49-F238E27FC236}">
                <a16:creationId xmlns:a16="http://schemas.microsoft.com/office/drawing/2014/main" id="{6997F014-A7DC-F83D-E06C-40E465EFAD69}"/>
              </a:ext>
            </a:extLst>
          </p:cNvPr>
          <p:cNvSpPr txBox="1"/>
          <p:nvPr/>
        </p:nvSpPr>
        <p:spPr>
          <a:xfrm>
            <a:off x="626645" y="2236091"/>
            <a:ext cx="4262334" cy="2123658"/>
          </a:xfrm>
          <a:prstGeom prst="rect">
            <a:avLst/>
          </a:prstGeom>
          <a:noFill/>
        </p:spPr>
        <p:txBody>
          <a:bodyPr wrap="square" rtlCol="0">
            <a:spAutoFit/>
          </a:bodyPr>
          <a:lstStyle/>
          <a:p>
            <a:pPr marL="285750" indent="-2857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Mae’n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cynnig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cyfleoedd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cyffrous</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ysgolion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ledled</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wlad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fynd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bartner</a:t>
            </a:r>
            <a:r>
              <a:rPr lang="en-GB" sz="1200" dirty="0">
                <a:solidFill>
                  <a:srgbClr val="00A6B9"/>
                </a:solidFill>
                <a:latin typeface="Franklin Gothic Book" panose="020B0503020102020204" pitchFamily="34" charset="0"/>
                <a:ea typeface="Verdana" panose="020B0604030504040204" pitchFamily="34" charset="0"/>
              </a:rPr>
              <a:t> ag </a:t>
            </a:r>
            <a:r>
              <a:rPr lang="en-GB" sz="1200" dirty="0" err="1">
                <a:solidFill>
                  <a:srgbClr val="00A6B9"/>
                </a:solidFill>
                <a:latin typeface="Franklin Gothic Book" panose="020B0503020102020204" pitchFamily="34" charset="0"/>
                <a:ea typeface="Verdana" panose="020B0604030504040204" pitchFamily="34" charset="0"/>
              </a:rPr>
              <a:t>amgueddfeydd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llyfrgelloedd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astudiaethau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lleol</a:t>
            </a:r>
            <a:r>
              <a:rPr lang="en-GB" sz="1200" dirty="0">
                <a:solidFill>
                  <a:srgbClr val="00A6B9"/>
                </a:solidFill>
                <a:latin typeface="Franklin Gothic Book" panose="020B0503020102020204" pitchFamily="34" charset="0"/>
                <a:ea typeface="Verdana" panose="020B0604030504040204" pitchFamily="34" charset="0"/>
              </a:rPr>
              <a:t> ac </a:t>
            </a:r>
            <a:r>
              <a:rPr lang="en-GB" sz="1200" dirty="0" err="1">
                <a:solidFill>
                  <a:srgbClr val="00A6B9"/>
                </a:solidFill>
                <a:latin typeface="Franklin Gothic Book" panose="020B0503020102020204" pitchFamily="34" charset="0"/>
                <a:ea typeface="Verdana" panose="020B0604030504040204" pitchFamily="34" charset="0"/>
              </a:rPr>
              <a:t>archifau</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gyflwyno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rhagoriaeth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addysgol</a:t>
            </a:r>
            <a:r>
              <a:rPr lang="en-GB" sz="1200" dirty="0">
                <a:solidFill>
                  <a:srgbClr val="00A6B9"/>
                </a:solidFill>
                <a:latin typeface="Franklin Gothic Book" panose="020B0503020102020204" pitchFamily="34" charset="0"/>
                <a:ea typeface="Verdana" panose="020B0604030504040204" pitchFamily="34" charset="0"/>
              </a:rPr>
              <a:t>.</a:t>
            </a:r>
          </a:p>
          <a:p>
            <a:pPr marL="285750" indent="-285750">
              <a:buFont typeface="Courier New" panose="02070309020205020404" pitchFamily="49" charset="0"/>
              <a:buChar char="o"/>
            </a:pPr>
            <a:r>
              <a:rPr lang="en-GB" sz="1200" dirty="0">
                <a:solidFill>
                  <a:srgbClr val="00A6B9"/>
                </a:solidFill>
                <a:latin typeface="Franklin Gothic Book" panose="020B0503020102020204" pitchFamily="34" charset="0"/>
                <a:ea typeface="Verdana" panose="020B0604030504040204" pitchFamily="34" charset="0"/>
              </a:rPr>
              <a:t>Gall </a:t>
            </a:r>
            <a:r>
              <a:rPr lang="en-GB" sz="1200" dirty="0" err="1">
                <a:solidFill>
                  <a:srgbClr val="00A6B9"/>
                </a:solidFill>
                <a:latin typeface="Franklin Gothic Book" panose="020B0503020102020204" pitchFamily="34" charset="0"/>
                <a:ea typeface="Verdana" panose="020B0604030504040204" pitchFamily="34" charset="0"/>
              </a:rPr>
              <a:t>fod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heriol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datblygu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rhaglenni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addysgol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heb</a:t>
            </a:r>
            <a:r>
              <a:rPr lang="en-GB" sz="1200" dirty="0">
                <a:solidFill>
                  <a:srgbClr val="00A6B9"/>
                </a:solidFill>
                <a:latin typeface="Franklin Gothic Book" panose="020B0503020102020204" pitchFamily="34" charset="0"/>
                <a:ea typeface="Verdana" panose="020B0604030504040204" pitchFamily="34" charset="0"/>
              </a:rPr>
              <a:t> y cymorth </a:t>
            </a:r>
            <a:r>
              <a:rPr lang="en-GB" sz="1200" dirty="0" err="1">
                <a:solidFill>
                  <a:srgbClr val="00A6B9"/>
                </a:solidFill>
                <a:latin typeface="Franklin Gothic Book" panose="020B0503020102020204" pitchFamily="34" charset="0"/>
                <a:ea typeface="Verdana" panose="020B0604030504040204" pitchFamily="34" charset="0"/>
              </a:rPr>
              <a:t>cywir</a:t>
            </a:r>
            <a:r>
              <a:rPr lang="en-GB" sz="1200" dirty="0">
                <a:solidFill>
                  <a:srgbClr val="00A6B9"/>
                </a:solidFill>
                <a:latin typeface="Franklin Gothic Book" panose="020B0503020102020204" pitchFamily="34" charset="0"/>
                <a:ea typeface="Verdana" panose="020B0604030504040204" pitchFamily="34" charset="0"/>
              </a:rPr>
              <a:t>.</a:t>
            </a:r>
          </a:p>
          <a:p>
            <a:pPr marL="285750" indent="-285750">
              <a:buFont typeface="Courier New" panose="02070309020205020404" pitchFamily="49" charset="0"/>
              <a:buChar char="o"/>
            </a:pPr>
            <a:r>
              <a:rPr lang="en-GB" sz="1200" dirty="0">
                <a:solidFill>
                  <a:srgbClr val="00A6B9"/>
                </a:solidFill>
                <a:latin typeface="Franklin Gothic Book" panose="020B0503020102020204" pitchFamily="34" charset="0"/>
                <a:ea typeface="Verdana" panose="020B0604030504040204" pitchFamily="34" charset="0"/>
              </a:rPr>
              <a:t>Mae </a:t>
            </a:r>
            <a:r>
              <a:rPr lang="en-GB" sz="1200" dirty="0" err="1">
                <a:solidFill>
                  <a:srgbClr val="00A6B9"/>
                </a:solidFill>
                <a:latin typeface="Franklin Gothic Book" panose="020B0503020102020204" pitchFamily="34" charset="0"/>
                <a:ea typeface="Verdana" panose="020B0604030504040204" pitchFamily="34" charset="0"/>
              </a:rPr>
              <a:t>gennym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adnoddau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helpu</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gyflwyno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cynefin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pob</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Maes</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Dysgu</a:t>
            </a:r>
            <a:r>
              <a:rPr lang="en-GB" sz="1200" dirty="0">
                <a:solidFill>
                  <a:srgbClr val="00A6B9"/>
                </a:solidFill>
                <a:latin typeface="Franklin Gothic Book" panose="020B0503020102020204" pitchFamily="34" charset="0"/>
                <a:ea typeface="Verdana" panose="020B0604030504040204" pitchFamily="34" charset="0"/>
              </a:rPr>
              <a:t> ac </a:t>
            </a:r>
            <a:r>
              <a:rPr lang="en-GB" sz="1200" dirty="0" err="1">
                <a:solidFill>
                  <a:srgbClr val="00A6B9"/>
                </a:solidFill>
                <a:latin typeface="Franklin Gothic Book" panose="020B0503020102020204" pitchFamily="34" charset="0"/>
                <a:ea typeface="Verdana" panose="020B0604030504040204" pitchFamily="34" charset="0"/>
              </a:rPr>
              <a:t>ar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addysgu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hanes</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Pobl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Ddu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Asiaidd</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lleiafrifoedd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ethnig</a:t>
            </a:r>
            <a:endParaRPr lang="en-GB" sz="1200" dirty="0">
              <a:solidFill>
                <a:srgbClr val="00A6B9"/>
              </a:solidFill>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200" dirty="0">
                <a:solidFill>
                  <a:srgbClr val="00A6B9"/>
                </a:solidFill>
                <a:latin typeface="Franklin Gothic Book" panose="020B0503020102020204" pitchFamily="34" charset="0"/>
                <a:ea typeface="Verdana" panose="020B0604030504040204" pitchFamily="34" charset="0"/>
              </a:rPr>
              <a:t>.</a:t>
            </a:r>
          </a:p>
          <a:p>
            <a:pPr marL="285750" indent="-285750">
              <a:buFont typeface="Courier New" panose="02070309020205020404" pitchFamily="49" charset="0"/>
              <a:buChar char="o"/>
            </a:pPr>
            <a:endParaRPr lang="en-GB" sz="1200" dirty="0">
              <a:solidFill>
                <a:srgbClr val="00A6B9"/>
              </a:solidFill>
              <a:latin typeface="Franklin Gothic Book" panose="020B050302010202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D0340362-A70D-35BB-F287-3E9FE6C66FAE}"/>
              </a:ext>
            </a:extLst>
          </p:cNvPr>
          <p:cNvSpPr txBox="1"/>
          <p:nvPr/>
        </p:nvSpPr>
        <p:spPr>
          <a:xfrm>
            <a:off x="626644" y="1796276"/>
            <a:ext cx="3710405" cy="369332"/>
          </a:xfrm>
          <a:prstGeom prst="rect">
            <a:avLst/>
          </a:prstGeom>
          <a:noFill/>
        </p:spPr>
        <p:txBody>
          <a:bodyPr wrap="square">
            <a:spAutoFit/>
          </a:bodyPr>
          <a:lstStyle/>
          <a:p>
            <a:r>
              <a:rPr lang="en-GB" dirty="0">
                <a:solidFill>
                  <a:srgbClr val="00A6B9"/>
                </a:solidFill>
                <a:latin typeface="Franklin Gothic Book" panose="020B0503020102020204" pitchFamily="34" charset="0"/>
              </a:rPr>
              <a:t>Y CWRICWLWM NEWYDD</a:t>
            </a:r>
          </a:p>
        </p:txBody>
      </p:sp>
      <p:pic>
        <p:nvPicPr>
          <p:cNvPr id="1028" name="Picture 4">
            <a:extLst>
              <a:ext uri="{FF2B5EF4-FFF2-40B4-BE49-F238E27FC236}">
                <a16:creationId xmlns:a16="http://schemas.microsoft.com/office/drawing/2014/main" id="{9F2DDB5B-231D-F563-7990-408C82BC01B2}"/>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9136876" y="1874850"/>
            <a:ext cx="2902723" cy="45237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D59DF57C-CB3A-2F30-216D-932088DCD63C}"/>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222220" y="3070739"/>
            <a:ext cx="3781825" cy="21320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F8E287-B77C-D111-6357-9438B6F7E28C}"/>
              </a:ext>
            </a:extLst>
          </p:cNvPr>
          <p:cNvSpPr txBox="1"/>
          <p:nvPr/>
        </p:nvSpPr>
        <p:spPr>
          <a:xfrm>
            <a:off x="7263564" y="212960"/>
            <a:ext cx="3971703" cy="923330"/>
          </a:xfrm>
          <a:prstGeom prst="rect">
            <a:avLst/>
          </a:prstGeom>
          <a:noFill/>
        </p:spPr>
        <p:txBody>
          <a:bodyPr wrap="square" rtlCol="0">
            <a:spAutoFit/>
          </a:bodyPr>
          <a:lstStyle/>
          <a:p>
            <a:r>
              <a:rPr lang="en-GB" i="1" dirty="0" err="1">
                <a:solidFill>
                  <a:schemeClr val="bg1"/>
                </a:solidFill>
                <a:latin typeface="Franklin Gothic Book" panose="020B0503020102020204" pitchFamily="34" charset="0"/>
                <a:ea typeface="Verdana" panose="020B0604030504040204" pitchFamily="34" charset="0"/>
              </a:rPr>
              <a:t>Ysbrydolwn</a:t>
            </a:r>
            <a:r>
              <a:rPr lang="en-GB" i="1" dirty="0">
                <a:solidFill>
                  <a:schemeClr val="bg1"/>
                </a:solidFill>
                <a:latin typeface="Franklin Gothic Book" panose="020B0503020102020204" pitchFamily="34" charset="0"/>
                <a:ea typeface="Verdana" panose="020B0604030504040204" pitchFamily="34" charset="0"/>
              </a:rPr>
              <a:t> plant i </a:t>
            </a:r>
            <a:r>
              <a:rPr lang="en-GB" i="1" dirty="0" err="1">
                <a:solidFill>
                  <a:schemeClr val="bg1"/>
                </a:solidFill>
                <a:latin typeface="Franklin Gothic Book" panose="020B0503020102020204" pitchFamily="34" charset="0"/>
                <a:ea typeface="Verdana" panose="020B0604030504040204" pitchFamily="34" charset="0"/>
              </a:rPr>
              <a:t>fod</a:t>
            </a:r>
            <a:r>
              <a:rPr lang="en-GB" i="1" dirty="0">
                <a:solidFill>
                  <a:schemeClr val="bg1"/>
                </a:solidFill>
                <a:latin typeface="Franklin Gothic Book" panose="020B0503020102020204" pitchFamily="34" charset="0"/>
                <a:ea typeface="Verdana" panose="020B0604030504040204" pitchFamily="34" charset="0"/>
              </a:rPr>
              <a:t> </a:t>
            </a:r>
            <a:r>
              <a:rPr lang="en-GB" i="1" dirty="0" err="1">
                <a:solidFill>
                  <a:schemeClr val="bg1"/>
                </a:solidFill>
                <a:latin typeface="Franklin Gothic Book" panose="020B0503020102020204" pitchFamily="34" charset="0"/>
                <a:ea typeface="Verdana" panose="020B0604030504040204" pitchFamily="34" charset="0"/>
              </a:rPr>
              <a:t>eisiau</a:t>
            </a:r>
            <a:r>
              <a:rPr lang="en-GB" i="1" dirty="0">
                <a:solidFill>
                  <a:schemeClr val="bg1"/>
                </a:solidFill>
                <a:latin typeface="Franklin Gothic Book" panose="020B0503020102020204" pitchFamily="34" charset="0"/>
                <a:ea typeface="Verdana" panose="020B0604030504040204" pitchFamily="34" charset="0"/>
              </a:rPr>
              <a:t> </a:t>
            </a:r>
            <a:r>
              <a:rPr lang="en-GB" i="1" dirty="0" err="1">
                <a:solidFill>
                  <a:schemeClr val="bg1"/>
                </a:solidFill>
                <a:latin typeface="Franklin Gothic Book" panose="020B0503020102020204" pitchFamily="34" charset="0"/>
                <a:ea typeface="Verdana" panose="020B0604030504040204" pitchFamily="34" charset="0"/>
              </a:rPr>
              <a:t>dysgu</a:t>
            </a:r>
            <a:endParaRPr lang="en-GB" i="1" dirty="0">
              <a:solidFill>
                <a:schemeClr val="bg1"/>
              </a:solidFill>
              <a:latin typeface="Franklin Gothic Book" panose="020B0503020102020204" pitchFamily="34" charset="0"/>
              <a:ea typeface="Verdana" panose="020B0604030504040204" pitchFamily="34" charset="0"/>
            </a:endParaRPr>
          </a:p>
          <a:p>
            <a:endParaRPr lang="en-GB" i="1" dirty="0">
              <a:solidFill>
                <a:srgbClr val="00A6B9"/>
              </a:solidFill>
              <a:latin typeface="Franklin Gothic Book" panose="020B0503020102020204" pitchFamily="34" charset="0"/>
              <a:ea typeface="Verdana" panose="020B0604030504040204" pitchFamily="34" charset="0"/>
            </a:endParaRPr>
          </a:p>
          <a:p>
            <a:r>
              <a:rPr lang="en-GB" i="1" dirty="0">
                <a:latin typeface="Franklin Gothic Book" panose="020B0503020102020204" pitchFamily="34" charset="0"/>
                <a:ea typeface="Verdana" panose="020B0604030504040204" pitchFamily="34" charset="0"/>
              </a:rPr>
              <a:t>We inspire children to want to learn</a:t>
            </a:r>
          </a:p>
        </p:txBody>
      </p:sp>
    </p:spTree>
    <p:extLst>
      <p:ext uri="{BB962C8B-B14F-4D97-AF65-F5344CB8AC3E}">
        <p14:creationId xmlns:p14="http://schemas.microsoft.com/office/powerpoint/2010/main" val="231899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B5EDBF-2305-B8A5-0387-ED17412BA73B}"/>
              </a:ext>
            </a:extLst>
          </p:cNvPr>
          <p:cNvSpPr txBox="1"/>
          <p:nvPr/>
        </p:nvSpPr>
        <p:spPr>
          <a:xfrm>
            <a:off x="7001933" y="2280541"/>
            <a:ext cx="3925702" cy="2277547"/>
          </a:xfrm>
          <a:prstGeom prst="rect">
            <a:avLst/>
          </a:prstGeom>
          <a:noFill/>
        </p:spPr>
        <p:txBody>
          <a:bodyPr wrap="square" rtlCol="0">
            <a:spAutoFit/>
          </a:bodyPr>
          <a:lstStyle/>
          <a:p>
            <a:pPr marL="285750" indent="-285750">
              <a:buFont typeface="Courier New" panose="02070309020205020404" pitchFamily="49" charset="0"/>
              <a:buChar char="o"/>
            </a:pPr>
            <a:r>
              <a:rPr lang="en-GB" sz="1400" dirty="0">
                <a:latin typeface="Franklin Gothic Book" panose="020B0503020102020204" pitchFamily="34" charset="0"/>
                <a:ea typeface="Verdana" panose="020B0604030504040204" pitchFamily="34" charset="0"/>
              </a:rPr>
              <a:t>Our </a:t>
            </a:r>
            <a:r>
              <a:rPr lang="en-GB" sz="1400" dirty="0">
                <a:solidFill>
                  <a:srgbClr val="00A6B9"/>
                </a:solidFill>
                <a:latin typeface="Franklin Gothic Book" panose="020B0503020102020204" pitchFamily="34" charset="0"/>
                <a:ea typeface="Verdana" panose="020B0604030504040204" pitchFamily="34" charset="0"/>
              </a:rPr>
              <a:t>STAFF</a:t>
            </a:r>
            <a:br>
              <a:rPr lang="en-GB" sz="1400" dirty="0">
                <a:latin typeface="Franklin Gothic Book" panose="020B0503020102020204" pitchFamily="34" charset="0"/>
                <a:ea typeface="Verdana" panose="020B0604030504040204" pitchFamily="34" charset="0"/>
              </a:rPr>
            </a:br>
            <a:r>
              <a:rPr lang="en-GB" sz="1200" dirty="0">
                <a:latin typeface="Franklin Gothic Book" panose="020B0503020102020204" pitchFamily="34" charset="0"/>
                <a:ea typeface="Verdana" panose="020B0604030504040204" pitchFamily="34" charset="0"/>
              </a:rPr>
              <a:t>We can help you get the best out of our collections</a:t>
            </a:r>
          </a:p>
          <a:p>
            <a:endParaRPr lang="en-GB" sz="1400" dirty="0">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400" dirty="0">
                <a:latin typeface="Franklin Gothic Book" panose="020B0503020102020204" pitchFamily="34" charset="0"/>
                <a:ea typeface="Verdana" panose="020B0604030504040204" pitchFamily="34" charset="0"/>
              </a:rPr>
              <a:t>Our </a:t>
            </a:r>
            <a:r>
              <a:rPr lang="en-GB" sz="1400" dirty="0">
                <a:solidFill>
                  <a:srgbClr val="00A6B9"/>
                </a:solidFill>
                <a:latin typeface="Franklin Gothic Book" panose="020B0503020102020204" pitchFamily="34" charset="0"/>
                <a:ea typeface="Verdana" panose="020B0604030504040204" pitchFamily="34" charset="0"/>
              </a:rPr>
              <a:t>COLLECTIONS</a:t>
            </a:r>
            <a:br>
              <a:rPr lang="en-GB" sz="1400" dirty="0">
                <a:latin typeface="Franklin Gothic Book" panose="020B0503020102020204" pitchFamily="34" charset="0"/>
                <a:ea typeface="Verdana" panose="020B0604030504040204" pitchFamily="34" charset="0"/>
              </a:rPr>
            </a:br>
            <a:r>
              <a:rPr lang="en-GB" sz="1200" dirty="0">
                <a:latin typeface="Franklin Gothic Book" panose="020B0503020102020204" pitchFamily="34" charset="0"/>
                <a:ea typeface="Verdana" panose="020B0604030504040204" pitchFamily="34" charset="0"/>
              </a:rPr>
              <a:t>Between us, we have millions of original objects, photographs, documents, books, oral histories, and much more</a:t>
            </a:r>
          </a:p>
          <a:p>
            <a:endParaRPr lang="en-GB" sz="1400" dirty="0">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400" dirty="0">
                <a:latin typeface="Franklin Gothic Book" panose="020B0503020102020204" pitchFamily="34" charset="0"/>
                <a:ea typeface="Verdana" panose="020B0604030504040204" pitchFamily="34" charset="0"/>
              </a:rPr>
              <a:t>Our </a:t>
            </a:r>
            <a:r>
              <a:rPr lang="en-GB" sz="1400" dirty="0">
                <a:solidFill>
                  <a:srgbClr val="00A6B9"/>
                </a:solidFill>
                <a:latin typeface="Franklin Gothic Book" panose="020B0503020102020204" pitchFamily="34" charset="0"/>
                <a:ea typeface="Verdana" panose="020B0604030504040204" pitchFamily="34" charset="0"/>
              </a:rPr>
              <a:t>SPACES</a:t>
            </a:r>
            <a:br>
              <a:rPr lang="en-GB" sz="1400" dirty="0">
                <a:latin typeface="Franklin Gothic Book" panose="020B0503020102020204" pitchFamily="34" charset="0"/>
                <a:ea typeface="Verdana" panose="020B0604030504040204" pitchFamily="34" charset="0"/>
              </a:rPr>
            </a:br>
            <a:r>
              <a:rPr lang="en-GB" sz="1200" dirty="0">
                <a:latin typeface="Franklin Gothic Book" panose="020B0503020102020204" pitchFamily="34" charset="0"/>
                <a:ea typeface="Verdana" panose="020B0604030504040204" pitchFamily="34" charset="0"/>
              </a:rPr>
              <a:t>Sights, smells, touch – unique experiences to excite young, curious minds</a:t>
            </a:r>
          </a:p>
        </p:txBody>
      </p:sp>
      <p:sp>
        <p:nvSpPr>
          <p:cNvPr id="3" name="Rectangle 2">
            <a:extLst>
              <a:ext uri="{FF2B5EF4-FFF2-40B4-BE49-F238E27FC236}">
                <a16:creationId xmlns:a16="http://schemas.microsoft.com/office/drawing/2014/main" id="{0D2C39A6-D588-3460-6A2D-A581B34A1F99}"/>
              </a:ext>
            </a:extLst>
          </p:cNvPr>
          <p:cNvSpPr/>
          <p:nvPr/>
        </p:nvSpPr>
        <p:spPr>
          <a:xfrm>
            <a:off x="0" y="0"/>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22F4A15-6C1D-3A97-9E9A-5E47C539C217}"/>
              </a:ext>
            </a:extLst>
          </p:cNvPr>
          <p:cNvSpPr txBox="1"/>
          <p:nvPr/>
        </p:nvSpPr>
        <p:spPr>
          <a:xfrm>
            <a:off x="1037723" y="628761"/>
            <a:ext cx="8876298"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Why come to us</a:t>
            </a:r>
          </a:p>
        </p:txBody>
      </p:sp>
      <p:sp>
        <p:nvSpPr>
          <p:cNvPr id="5" name="TextBox 4">
            <a:extLst>
              <a:ext uri="{FF2B5EF4-FFF2-40B4-BE49-F238E27FC236}">
                <a16:creationId xmlns:a16="http://schemas.microsoft.com/office/drawing/2014/main" id="{20E0575F-D69C-98DD-83FD-B1E0112F5C8C}"/>
              </a:ext>
            </a:extLst>
          </p:cNvPr>
          <p:cNvSpPr txBox="1"/>
          <p:nvPr/>
        </p:nvSpPr>
        <p:spPr>
          <a:xfrm>
            <a:off x="1037722" y="228673"/>
            <a:ext cx="9417719" cy="523220"/>
          </a:xfrm>
          <a:prstGeom prst="rect">
            <a:avLst/>
          </a:prstGeom>
          <a:noFill/>
        </p:spPr>
        <p:txBody>
          <a:bodyPr wrap="square">
            <a:spAutoFit/>
          </a:bodyPr>
          <a:lstStyle/>
          <a:p>
            <a:r>
              <a:rPr lang="en-GB" sz="2800" dirty="0">
                <a:solidFill>
                  <a:schemeClr val="bg1"/>
                </a:solidFill>
                <a:latin typeface="Franklin Gothic Book" panose="020B0503020102020204" pitchFamily="34" charset="0"/>
                <a:ea typeface="Verdana" panose="020B0604030504040204" pitchFamily="34" charset="0"/>
              </a:rPr>
              <a:t>Pam </a:t>
            </a:r>
            <a:r>
              <a:rPr lang="en-GB" sz="2800" dirty="0" err="1">
                <a:solidFill>
                  <a:schemeClr val="bg1"/>
                </a:solidFill>
                <a:latin typeface="Franklin Gothic Book" panose="020B0503020102020204" pitchFamily="34" charset="0"/>
                <a:ea typeface="Verdana" panose="020B0604030504040204" pitchFamily="34" charset="0"/>
              </a:rPr>
              <a:t>dod</a:t>
            </a:r>
            <a:r>
              <a:rPr lang="en-GB" sz="2800" dirty="0">
                <a:solidFill>
                  <a:schemeClr val="bg1"/>
                </a:solidFill>
                <a:latin typeface="Franklin Gothic Book" panose="020B0503020102020204" pitchFamily="34" charset="0"/>
                <a:ea typeface="Verdana" panose="020B0604030504040204" pitchFamily="34" charset="0"/>
              </a:rPr>
              <a:t> atom </a:t>
            </a:r>
            <a:r>
              <a:rPr lang="en-GB" sz="2800" dirty="0" err="1">
                <a:solidFill>
                  <a:schemeClr val="bg1"/>
                </a:solidFill>
                <a:latin typeface="Franklin Gothic Book" panose="020B0503020102020204" pitchFamily="34" charset="0"/>
                <a:ea typeface="Verdana" panose="020B0604030504040204" pitchFamily="34" charset="0"/>
              </a:rPr>
              <a:t>ni</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7A41741A-3B5F-C898-89DB-0FD017C60204}"/>
              </a:ext>
            </a:extLst>
          </p:cNvPr>
          <p:cNvSpPr txBox="1"/>
          <p:nvPr/>
        </p:nvSpPr>
        <p:spPr>
          <a:xfrm>
            <a:off x="7001933" y="1783115"/>
            <a:ext cx="3498850" cy="369332"/>
          </a:xfrm>
          <a:prstGeom prst="rect">
            <a:avLst/>
          </a:prstGeom>
          <a:noFill/>
        </p:spPr>
        <p:txBody>
          <a:bodyPr wrap="square">
            <a:spAutoFit/>
          </a:bodyPr>
          <a:lstStyle/>
          <a:p>
            <a:r>
              <a:rPr lang="en-GB" dirty="0">
                <a:latin typeface="Franklin Gothic Book" panose="020B0503020102020204" pitchFamily="34" charset="0"/>
              </a:rPr>
              <a:t>Our big three wins</a:t>
            </a:r>
          </a:p>
        </p:txBody>
      </p:sp>
      <p:sp>
        <p:nvSpPr>
          <p:cNvPr id="9" name="TextBox 8">
            <a:extLst>
              <a:ext uri="{FF2B5EF4-FFF2-40B4-BE49-F238E27FC236}">
                <a16:creationId xmlns:a16="http://schemas.microsoft.com/office/drawing/2014/main" id="{5CEEA9A5-D793-E4FF-4168-74F6318D3A8D}"/>
              </a:ext>
            </a:extLst>
          </p:cNvPr>
          <p:cNvSpPr txBox="1"/>
          <p:nvPr/>
        </p:nvSpPr>
        <p:spPr>
          <a:xfrm>
            <a:off x="963083" y="1783115"/>
            <a:ext cx="3498850" cy="369332"/>
          </a:xfrm>
          <a:prstGeom prst="rect">
            <a:avLst/>
          </a:prstGeom>
          <a:noFill/>
        </p:spPr>
        <p:txBody>
          <a:bodyPr wrap="square">
            <a:spAutoFit/>
          </a:bodyPr>
          <a:lstStyle/>
          <a:p>
            <a:r>
              <a:rPr lang="en-GB" dirty="0">
                <a:solidFill>
                  <a:srgbClr val="00A6B9"/>
                </a:solidFill>
                <a:latin typeface="Franklin Gothic Book" panose="020B0503020102020204" pitchFamily="34" charset="0"/>
              </a:rPr>
              <a:t>Ein </a:t>
            </a:r>
            <a:r>
              <a:rPr lang="en-GB" dirty="0" err="1">
                <a:solidFill>
                  <a:srgbClr val="00A6B9"/>
                </a:solidFill>
                <a:latin typeface="Franklin Gothic Book" panose="020B0503020102020204" pitchFamily="34" charset="0"/>
              </a:rPr>
              <a:t>tair</a:t>
            </a:r>
            <a:r>
              <a:rPr lang="en-GB" dirty="0">
                <a:solidFill>
                  <a:srgbClr val="00A6B9"/>
                </a:solidFill>
                <a:latin typeface="Franklin Gothic Book" panose="020B0503020102020204" pitchFamily="34" charset="0"/>
              </a:rPr>
              <a:t> </a:t>
            </a:r>
            <a:r>
              <a:rPr lang="en-GB" dirty="0" err="1">
                <a:solidFill>
                  <a:srgbClr val="00A6B9"/>
                </a:solidFill>
                <a:latin typeface="Franklin Gothic Book" panose="020B0503020102020204" pitchFamily="34" charset="0"/>
              </a:rPr>
              <a:t>buddigoliaeth</a:t>
            </a:r>
            <a:r>
              <a:rPr lang="en-GB" dirty="0">
                <a:solidFill>
                  <a:srgbClr val="00A6B9"/>
                </a:solidFill>
                <a:latin typeface="Franklin Gothic Book" panose="020B0503020102020204" pitchFamily="34" charset="0"/>
              </a:rPr>
              <a:t> fawr</a:t>
            </a:r>
          </a:p>
        </p:txBody>
      </p:sp>
      <p:sp>
        <p:nvSpPr>
          <p:cNvPr id="11" name="TextBox 10">
            <a:extLst>
              <a:ext uri="{FF2B5EF4-FFF2-40B4-BE49-F238E27FC236}">
                <a16:creationId xmlns:a16="http://schemas.microsoft.com/office/drawing/2014/main" id="{221DE1DD-937F-9AD4-BDC8-B07C9602FCF1}"/>
              </a:ext>
            </a:extLst>
          </p:cNvPr>
          <p:cNvSpPr txBox="1"/>
          <p:nvPr/>
        </p:nvSpPr>
        <p:spPr>
          <a:xfrm>
            <a:off x="963083" y="2280541"/>
            <a:ext cx="4019163" cy="2277547"/>
          </a:xfrm>
          <a:prstGeom prst="rect">
            <a:avLst/>
          </a:prstGeom>
          <a:noFill/>
        </p:spPr>
        <p:txBody>
          <a:bodyPr wrap="square" rtlCol="0">
            <a:spAutoFit/>
          </a:bodyPr>
          <a:lstStyle/>
          <a:p>
            <a:pPr marL="285750" indent="-285750">
              <a:buFont typeface="Courier New" panose="02070309020205020404" pitchFamily="49" charset="0"/>
              <a:buChar char="o"/>
            </a:pPr>
            <a:r>
              <a:rPr lang="en-GB" sz="1400" dirty="0">
                <a:solidFill>
                  <a:srgbClr val="00A6B9"/>
                </a:solidFill>
                <a:latin typeface="Franklin Gothic Book" panose="020B0503020102020204" pitchFamily="34" charset="0"/>
                <a:ea typeface="Verdana" panose="020B0604030504040204" pitchFamily="34" charset="0"/>
              </a:rPr>
              <a:t>Ein </a:t>
            </a:r>
            <a:r>
              <a:rPr lang="en-GB" sz="1400" dirty="0">
                <a:latin typeface="Franklin Gothic Book" panose="020B0503020102020204" pitchFamily="34" charset="0"/>
                <a:ea typeface="Verdana" panose="020B0604030504040204" pitchFamily="34" charset="0"/>
              </a:rPr>
              <a:t>STAFF</a:t>
            </a:r>
            <a:br>
              <a:rPr lang="en-GB" sz="1400" dirty="0">
                <a:solidFill>
                  <a:srgbClr val="00A6B9"/>
                </a:solidFill>
                <a:latin typeface="Franklin Gothic Book" panose="020B0503020102020204" pitchFamily="34" charset="0"/>
                <a:ea typeface="Verdana" panose="020B0604030504040204" pitchFamily="34" charset="0"/>
              </a:rPr>
            </a:br>
            <a:r>
              <a:rPr lang="en-GB" sz="1200" dirty="0" err="1">
                <a:solidFill>
                  <a:srgbClr val="00A6B9"/>
                </a:solidFill>
                <a:latin typeface="Franklin Gothic Book" panose="020B0503020102020204" pitchFamily="34" charset="0"/>
                <a:ea typeface="Verdana" panose="020B0604030504040204" pitchFamily="34" charset="0"/>
              </a:rPr>
              <a:t>Gallwn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helpu</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gael</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gorau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casgliadau</a:t>
            </a:r>
            <a:endParaRPr lang="en-GB" sz="1200" dirty="0">
              <a:solidFill>
                <a:srgbClr val="00A6B9"/>
              </a:solidFill>
              <a:latin typeface="Franklin Gothic Book" panose="020B0503020102020204" pitchFamily="34" charset="0"/>
              <a:ea typeface="Verdana" panose="020B0604030504040204" pitchFamily="34" charset="0"/>
            </a:endParaRPr>
          </a:p>
          <a:p>
            <a:endParaRPr lang="en-GB" sz="1400" dirty="0">
              <a:solidFill>
                <a:srgbClr val="00A6B9"/>
              </a:solidFill>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400" dirty="0">
                <a:solidFill>
                  <a:srgbClr val="00A6B9"/>
                </a:solidFill>
                <a:latin typeface="Franklin Gothic Book" panose="020B0503020102020204" pitchFamily="34" charset="0"/>
                <a:ea typeface="Verdana" panose="020B0604030504040204" pitchFamily="34" charset="0"/>
              </a:rPr>
              <a:t>Ein </a:t>
            </a:r>
            <a:r>
              <a:rPr lang="en-GB" sz="1400" dirty="0">
                <a:latin typeface="Franklin Gothic Book" panose="020B0503020102020204" pitchFamily="34" charset="0"/>
                <a:ea typeface="Verdana" panose="020B0604030504040204" pitchFamily="34" charset="0"/>
              </a:rPr>
              <a:t>CASGLIADAU</a:t>
            </a:r>
            <a:br>
              <a:rPr lang="en-GB" sz="1400" dirty="0">
                <a:solidFill>
                  <a:srgbClr val="00A6B9"/>
                </a:solidFill>
                <a:latin typeface="Franklin Gothic Book" panose="020B0503020102020204" pitchFamily="34" charset="0"/>
                <a:ea typeface="Verdana" panose="020B0604030504040204" pitchFamily="34" charset="0"/>
              </a:rPr>
            </a:br>
            <a:r>
              <a:rPr lang="en-GB" sz="1200" dirty="0" err="1">
                <a:solidFill>
                  <a:srgbClr val="00A6B9"/>
                </a:solidFill>
                <a:latin typeface="Franklin Gothic Book" panose="020B0503020102020204" pitchFamily="34" charset="0"/>
                <a:ea typeface="Verdana" panose="020B0604030504040204" pitchFamily="34" charset="0"/>
              </a:rPr>
              <a:t>Rhyngom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mae</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gennym</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filiynau</a:t>
            </a:r>
            <a:r>
              <a:rPr lang="en-GB" sz="1200" dirty="0">
                <a:solidFill>
                  <a:srgbClr val="00A6B9"/>
                </a:solidFill>
                <a:latin typeface="Franklin Gothic Book" panose="020B0503020102020204" pitchFamily="34" charset="0"/>
                <a:ea typeface="Verdana" panose="020B0604030504040204" pitchFamily="34" charset="0"/>
              </a:rPr>
              <a:t> o </a:t>
            </a:r>
            <a:r>
              <a:rPr lang="en-GB" sz="1200" dirty="0" err="1">
                <a:solidFill>
                  <a:srgbClr val="00A6B9"/>
                </a:solidFill>
                <a:latin typeface="Franklin Gothic Book" panose="020B0503020102020204" pitchFamily="34" charset="0"/>
                <a:ea typeface="Verdana" panose="020B0604030504040204" pitchFamily="34" charset="0"/>
              </a:rPr>
              <a:t>wrthrychau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gwreiddiol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ffotograffau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dogfennau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llyfrau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hanesion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llafar</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llawer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mwy</a:t>
            </a:r>
            <a:endParaRPr lang="en-GB" sz="1200" dirty="0">
              <a:solidFill>
                <a:srgbClr val="00A6B9"/>
              </a:solidFill>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endParaRPr lang="en-GB" sz="1400" dirty="0">
              <a:solidFill>
                <a:srgbClr val="00A6B9"/>
              </a:solidFill>
              <a:latin typeface="Franklin Gothic Book" panose="020B0503020102020204" pitchFamily="34" charset="0"/>
              <a:ea typeface="Verdana" panose="020B0604030504040204" pitchFamily="34" charset="0"/>
            </a:endParaRPr>
          </a:p>
          <a:p>
            <a:pPr marL="285750" indent="-285750">
              <a:buFont typeface="Courier New" panose="02070309020205020404" pitchFamily="49" charset="0"/>
              <a:buChar char="o"/>
            </a:pPr>
            <a:r>
              <a:rPr lang="en-GB" sz="1400" dirty="0">
                <a:solidFill>
                  <a:srgbClr val="00A6B9"/>
                </a:solidFill>
                <a:latin typeface="Franklin Gothic Book" panose="020B0503020102020204" pitchFamily="34" charset="0"/>
                <a:ea typeface="Verdana" panose="020B0604030504040204" pitchFamily="34" charset="0"/>
              </a:rPr>
              <a:t>EIN </a:t>
            </a:r>
            <a:r>
              <a:rPr lang="en-GB" sz="1400" dirty="0">
                <a:latin typeface="Franklin Gothic Book" panose="020B0503020102020204" pitchFamily="34" charset="0"/>
                <a:ea typeface="Verdana" panose="020B0604030504040204" pitchFamily="34" charset="0"/>
              </a:rPr>
              <a:t>GOFODAU</a:t>
            </a:r>
            <a:br>
              <a:rPr lang="en-GB" sz="1400" dirty="0">
                <a:solidFill>
                  <a:srgbClr val="00A6B9"/>
                </a:solidFill>
                <a:latin typeface="Franklin Gothic Book" panose="020B0503020102020204" pitchFamily="34" charset="0"/>
                <a:ea typeface="Verdana" panose="020B0604030504040204" pitchFamily="34" charset="0"/>
              </a:rPr>
            </a:br>
            <a:r>
              <a:rPr lang="en-GB" sz="1200" dirty="0" err="1">
                <a:solidFill>
                  <a:srgbClr val="00A6B9"/>
                </a:solidFill>
                <a:latin typeface="Franklin Gothic Book" panose="020B0503020102020204" pitchFamily="34" charset="0"/>
                <a:ea typeface="Verdana" panose="020B0604030504040204" pitchFamily="34" charset="0"/>
              </a:rPr>
              <a:t>Golygfeydd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arogleuon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cyffyrddiad</a:t>
            </a:r>
            <a:r>
              <a:rPr lang="en-GB" sz="1200" dirty="0">
                <a:solidFill>
                  <a:srgbClr val="00A6B9"/>
                </a:solidFill>
                <a:latin typeface="Franklin Gothic Book" panose="020B0503020102020204" pitchFamily="34" charset="0"/>
                <a:ea typeface="Verdana" panose="020B0604030504040204" pitchFamily="34" charset="0"/>
              </a:rPr>
              <a:t> - </a:t>
            </a:r>
            <a:r>
              <a:rPr lang="en-GB" sz="1200" dirty="0" err="1">
                <a:solidFill>
                  <a:srgbClr val="00A6B9"/>
                </a:solidFill>
                <a:latin typeface="Franklin Gothic Book" panose="020B0503020102020204" pitchFamily="34" charset="0"/>
                <a:ea typeface="Verdana" panose="020B0604030504040204" pitchFamily="34" charset="0"/>
              </a:rPr>
              <a:t>profiadau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unigryw</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gyffroi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meddyliau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ifanc</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chwilfrydig</a:t>
            </a:r>
            <a:endParaRPr lang="en-GB" sz="1200" dirty="0">
              <a:solidFill>
                <a:srgbClr val="00A6B9"/>
              </a:solidFill>
              <a:latin typeface="Franklin Gothic Book" panose="020B0503020102020204" pitchFamily="34" charset="0"/>
              <a:ea typeface="Verdana" panose="020B0604030504040204" pitchFamily="34" charset="0"/>
            </a:endParaRPr>
          </a:p>
        </p:txBody>
      </p:sp>
      <p:pic>
        <p:nvPicPr>
          <p:cNvPr id="5122" name="Picture 2">
            <a:extLst>
              <a:ext uri="{FF2B5EF4-FFF2-40B4-BE49-F238E27FC236}">
                <a16:creationId xmlns:a16="http://schemas.microsoft.com/office/drawing/2014/main" id="{3B1F5286-BFB9-DC20-BC36-F21194031E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5375" y="4688343"/>
            <a:ext cx="2911475" cy="19409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B3337E-C3E9-4CC9-0F87-A58BF1B1AD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5369" y="4686181"/>
            <a:ext cx="3221906" cy="1943145"/>
          </a:xfrm>
          <a:prstGeom prst="rect">
            <a:avLst/>
          </a:prstGeom>
        </p:spPr>
      </p:pic>
    </p:spTree>
    <p:extLst>
      <p:ext uri="{BB962C8B-B14F-4D97-AF65-F5344CB8AC3E}">
        <p14:creationId xmlns:p14="http://schemas.microsoft.com/office/powerpoint/2010/main" val="211699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4BFF08-C289-3002-538B-85921CD94E88}"/>
              </a:ext>
            </a:extLst>
          </p:cNvPr>
          <p:cNvSpPr txBox="1"/>
          <p:nvPr/>
        </p:nvSpPr>
        <p:spPr>
          <a:xfrm>
            <a:off x="180458" y="1954530"/>
            <a:ext cx="3289465" cy="1107996"/>
          </a:xfrm>
          <a:prstGeom prst="rect">
            <a:avLst/>
          </a:prstGeom>
          <a:noFill/>
        </p:spPr>
        <p:txBody>
          <a:bodyPr wrap="square" rtlCol="0">
            <a:spAutoFit/>
          </a:bodyPr>
          <a:lstStyle/>
          <a:p>
            <a:r>
              <a:rPr lang="en-GB" dirty="0" err="1">
                <a:latin typeface="Franklin Gothic Book" panose="020B0503020102020204" pitchFamily="34" charset="0"/>
                <a:ea typeface="Verdana" panose="020B0604030504040204" pitchFamily="34" charset="0"/>
              </a:rPr>
              <a:t>Amgueddfeydd</a:t>
            </a:r>
            <a:r>
              <a:rPr lang="en-GB" dirty="0">
                <a:latin typeface="Franklin Gothic Book" panose="020B0503020102020204" pitchFamily="34" charset="0"/>
                <a:ea typeface="Verdana" panose="020B0604030504040204" pitchFamily="34" charset="0"/>
              </a:rPr>
              <a:t> </a:t>
            </a:r>
          </a:p>
          <a:p>
            <a:r>
              <a:rPr lang="en-GB" sz="1200" dirty="0" err="1">
                <a:solidFill>
                  <a:srgbClr val="00A6B9"/>
                </a:solidFill>
                <a:latin typeface="Franklin Gothic Book" panose="020B0503020102020204" pitchFamily="34" charset="0"/>
                <a:ea typeface="Verdana" panose="020B0604030504040204" pitchFamily="34" charset="0"/>
              </a:rPr>
              <a:t>Dros</a:t>
            </a:r>
            <a:r>
              <a:rPr lang="en-GB" sz="1200" dirty="0">
                <a:solidFill>
                  <a:srgbClr val="00A6B9"/>
                </a:solidFill>
                <a:latin typeface="Franklin Gothic Book" panose="020B0503020102020204" pitchFamily="34" charset="0"/>
                <a:ea typeface="Verdana" panose="020B0604030504040204" pitchFamily="34" charset="0"/>
              </a:rPr>
              <a:t> 100 </a:t>
            </a:r>
            <a:r>
              <a:rPr lang="en-GB" sz="1200" dirty="0" err="1">
                <a:solidFill>
                  <a:srgbClr val="00A6B9"/>
                </a:solidFill>
                <a:latin typeface="Franklin Gothic Book" panose="020B0503020102020204" pitchFamily="34" charset="0"/>
                <a:ea typeface="Verdana" panose="020B0604030504040204" pitchFamily="34" charset="0"/>
              </a:rPr>
              <a:t>ledled</a:t>
            </a:r>
            <a:r>
              <a:rPr lang="en-GB" sz="1200" dirty="0">
                <a:solidFill>
                  <a:srgbClr val="00A6B9"/>
                </a:solidFill>
                <a:latin typeface="Franklin Gothic Book" panose="020B0503020102020204" pitchFamily="34" charset="0"/>
                <a:ea typeface="Verdana" panose="020B0604030504040204" pitchFamily="34" charset="0"/>
              </a:rPr>
              <a:t> Cymru. </a:t>
            </a:r>
            <a:r>
              <a:rPr lang="en-GB" sz="1200" dirty="0" err="1">
                <a:solidFill>
                  <a:srgbClr val="00A6B9"/>
                </a:solidFill>
                <a:latin typeface="Franklin Gothic Book" panose="020B0503020102020204" pitchFamily="34" charset="0"/>
                <a:ea typeface="Verdana" panose="020B0604030504040204" pitchFamily="34" charset="0"/>
              </a:rPr>
              <a:t>Diddordeb</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mawr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bach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cyffredinol</a:t>
            </a:r>
            <a:r>
              <a:rPr lang="en-GB" sz="1200" dirty="0">
                <a:solidFill>
                  <a:srgbClr val="00A6B9"/>
                </a:solidFill>
                <a:latin typeface="Franklin Gothic Book" panose="020B0503020102020204" pitchFamily="34" charset="0"/>
                <a:ea typeface="Verdana" panose="020B0604030504040204" pitchFamily="34" charset="0"/>
              </a:rPr>
              <a:t> ac </a:t>
            </a:r>
            <a:r>
              <a:rPr lang="en-GB" sz="1200" dirty="0" err="1">
                <a:solidFill>
                  <a:srgbClr val="00A6B9"/>
                </a:solidFill>
                <a:latin typeface="Franklin Gothic Book" panose="020B0503020102020204" pitchFamily="34" charset="0"/>
                <a:ea typeface="Verdana" panose="020B0604030504040204" pitchFamily="34" charset="0"/>
              </a:rPr>
              <a:t>arbennig</a:t>
            </a:r>
            <a:r>
              <a:rPr lang="en-GB" sz="1200" dirty="0">
                <a:solidFill>
                  <a:srgbClr val="00A6B9"/>
                </a:solidFill>
                <a:latin typeface="Franklin Gothic Book" panose="020B0503020102020204" pitchFamily="34" charset="0"/>
                <a:ea typeface="Verdana" panose="020B0604030504040204" pitchFamily="34" charset="0"/>
              </a:rPr>
              <a:t>. Dim </a:t>
            </a:r>
            <a:r>
              <a:rPr lang="en-GB" sz="1200" dirty="0" err="1">
                <a:solidFill>
                  <a:srgbClr val="00A6B9"/>
                </a:solidFill>
                <a:latin typeface="Franklin Gothic Book" panose="020B0503020102020204" pitchFamily="34" charset="0"/>
                <a:ea typeface="Verdana" panose="020B0604030504040204" pitchFamily="34" charset="0"/>
              </a:rPr>
              <a:t>ond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ychydig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bach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casgliadau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i’w</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gweld</a:t>
            </a:r>
            <a:r>
              <a:rPr lang="en-GB" sz="1200" dirty="0">
                <a:solidFill>
                  <a:srgbClr val="00A6B9"/>
                </a:solidFill>
                <a:latin typeface="Franklin Gothic Book" panose="020B0503020102020204" pitchFamily="34" charset="0"/>
                <a:ea typeface="Verdana" panose="020B0604030504040204" pitchFamily="34" charset="0"/>
              </a:rPr>
              <a:t> – </a:t>
            </a:r>
            <a:r>
              <a:rPr lang="en-GB" sz="1200" dirty="0" err="1">
                <a:solidFill>
                  <a:srgbClr val="00A6B9"/>
                </a:solidFill>
                <a:latin typeface="Franklin Gothic Book" panose="020B0503020102020204" pitchFamily="34" charset="0"/>
                <a:ea typeface="Verdana" panose="020B0604030504040204" pitchFamily="34" charset="0"/>
              </a:rPr>
              <a:t>holwch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ni</a:t>
            </a:r>
            <a:r>
              <a:rPr lang="en-GB" sz="1200" dirty="0">
                <a:solidFill>
                  <a:srgbClr val="00A6B9"/>
                </a:solidFill>
                <a:latin typeface="Franklin Gothic Book" panose="020B0503020102020204" pitchFamily="34" charset="0"/>
                <a:ea typeface="Verdana" panose="020B0604030504040204" pitchFamily="34" charset="0"/>
              </a:rPr>
              <a:t> am y </a:t>
            </a:r>
            <a:r>
              <a:rPr lang="en-GB" sz="1200" dirty="0" err="1">
                <a:solidFill>
                  <a:srgbClr val="00A6B9"/>
                </a:solidFill>
                <a:latin typeface="Franklin Gothic Book" panose="020B0503020102020204" pitchFamily="34" charset="0"/>
                <a:ea typeface="Verdana" panose="020B0604030504040204" pitchFamily="34" charset="0"/>
              </a:rPr>
              <a:t>gweddill</a:t>
            </a:r>
            <a:r>
              <a:rPr lang="en-GB" sz="1200" dirty="0">
                <a:solidFill>
                  <a:srgbClr val="00A6B9"/>
                </a:solidFill>
                <a:latin typeface="Franklin Gothic Book" panose="020B0503020102020204" pitchFamily="34" charset="0"/>
                <a:ea typeface="Verdana" panose="020B0604030504040204" pitchFamily="34" charset="0"/>
              </a:rPr>
              <a:t>.</a:t>
            </a:r>
          </a:p>
        </p:txBody>
      </p:sp>
      <p:sp>
        <p:nvSpPr>
          <p:cNvPr id="4" name="TextBox 3">
            <a:extLst>
              <a:ext uri="{FF2B5EF4-FFF2-40B4-BE49-F238E27FC236}">
                <a16:creationId xmlns:a16="http://schemas.microsoft.com/office/drawing/2014/main" id="{615CE10E-8450-3634-E4A5-9504C0E1044E}"/>
              </a:ext>
            </a:extLst>
          </p:cNvPr>
          <p:cNvSpPr txBox="1"/>
          <p:nvPr/>
        </p:nvSpPr>
        <p:spPr>
          <a:xfrm>
            <a:off x="4280605" y="1900414"/>
            <a:ext cx="3289465" cy="1292662"/>
          </a:xfrm>
          <a:prstGeom prst="rect">
            <a:avLst/>
          </a:prstGeom>
          <a:noFill/>
        </p:spPr>
        <p:txBody>
          <a:bodyPr wrap="square" rtlCol="0">
            <a:spAutoFit/>
          </a:bodyPr>
          <a:lstStyle/>
          <a:p>
            <a:r>
              <a:rPr lang="en-GB" dirty="0" err="1">
                <a:latin typeface="Franklin Gothic Book" panose="020B0503020102020204" pitchFamily="34" charset="0"/>
                <a:ea typeface="Verdana" panose="020B0604030504040204" pitchFamily="34" charset="0"/>
              </a:rPr>
              <a:t>Archifau</a:t>
            </a:r>
            <a:endParaRPr lang="en-GB" dirty="0">
              <a:latin typeface="Franklin Gothic Book" panose="020B0503020102020204" pitchFamily="34" charset="0"/>
              <a:ea typeface="Verdana" panose="020B0604030504040204" pitchFamily="34" charset="0"/>
            </a:endParaRPr>
          </a:p>
          <a:p>
            <a:r>
              <a:rPr lang="en-GB" sz="1200" dirty="0" err="1">
                <a:solidFill>
                  <a:srgbClr val="00A6B9"/>
                </a:solidFill>
                <a:latin typeface="Franklin Gothic Book" panose="020B0503020102020204" pitchFamily="34" charset="0"/>
                <a:ea typeface="Verdana" panose="020B0604030504040204" pitchFamily="34" charset="0"/>
              </a:rPr>
              <a:t>Mawr</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bach</a:t>
            </a:r>
            <a:r>
              <a:rPr lang="en-GB" sz="1200" dirty="0">
                <a:solidFill>
                  <a:srgbClr val="00A6B9"/>
                </a:solidFill>
                <a:latin typeface="Franklin Gothic Book" panose="020B0503020102020204" pitchFamily="34" charset="0"/>
                <a:ea typeface="Verdana" panose="020B0604030504040204" pitchFamily="34" charset="0"/>
              </a:rPr>
              <a:t> – o </a:t>
            </a:r>
            <a:r>
              <a:rPr lang="en-GB" sz="1200" dirty="0" err="1">
                <a:solidFill>
                  <a:srgbClr val="00A6B9"/>
                </a:solidFill>
                <a:latin typeface="Franklin Gothic Book" panose="020B0503020102020204" pitchFamily="34" charset="0"/>
                <a:ea typeface="Verdana" panose="020B0604030504040204" pitchFamily="34" charset="0"/>
              </a:rPr>
              <a:t>bapurau</a:t>
            </a:r>
            <a:r>
              <a:rPr lang="en-GB" sz="1200" dirty="0">
                <a:solidFill>
                  <a:srgbClr val="00A6B9"/>
                </a:solidFill>
                <a:latin typeface="Franklin Gothic Book" panose="020B0503020102020204" pitchFamily="34" charset="0"/>
                <a:ea typeface="Verdana" panose="020B0604030504040204" pitchFamily="34" charset="0"/>
              </a:rPr>
              <a:t> Newydd </a:t>
            </a:r>
            <a:r>
              <a:rPr lang="en-GB" sz="1200" dirty="0" err="1">
                <a:solidFill>
                  <a:srgbClr val="00A6B9"/>
                </a:solidFill>
                <a:latin typeface="Franklin Gothic Book" panose="020B0503020102020204" pitchFamily="34" charset="0"/>
                <a:ea typeface="Verdana" panose="020B0604030504040204" pitchFamily="34" charset="0"/>
              </a:rPr>
              <a:t>cenedlaethol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mawr</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chofnodion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sirol</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gasgliadau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prifysgolion</a:t>
            </a:r>
            <a:r>
              <a:rPr lang="en-GB" sz="1200" dirty="0">
                <a:solidFill>
                  <a:srgbClr val="00A6B9"/>
                </a:solidFill>
                <a:latin typeface="Franklin Gothic Book" panose="020B0503020102020204" pitchFamily="34" charset="0"/>
                <a:ea typeface="Verdana" panose="020B0604030504040204" pitchFamily="34" charset="0"/>
              </a:rPr>
              <a:t> neu </a:t>
            </a:r>
            <a:r>
              <a:rPr lang="en-GB" sz="1200" dirty="0" err="1">
                <a:solidFill>
                  <a:srgbClr val="00A6B9"/>
                </a:solidFill>
                <a:latin typeface="Franklin Gothic Book" panose="020B0503020102020204" pitchFamily="34" charset="0"/>
                <a:ea typeface="Verdana" panose="020B0604030504040204" pitchFamily="34" charset="0"/>
              </a:rPr>
              <a:t>ddiddordebau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arbennig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Cofnodion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gwreiddiol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mynd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ôl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cannoedd</a:t>
            </a:r>
            <a:r>
              <a:rPr lang="en-GB" sz="1200" dirty="0">
                <a:solidFill>
                  <a:srgbClr val="00A6B9"/>
                </a:solidFill>
                <a:latin typeface="Franklin Gothic Book" panose="020B0503020102020204" pitchFamily="34" charset="0"/>
                <a:ea typeface="Verdana" panose="020B0604030504040204" pitchFamily="34" charset="0"/>
              </a:rPr>
              <a:t> o </a:t>
            </a:r>
            <a:r>
              <a:rPr lang="en-GB" sz="1200" dirty="0" err="1">
                <a:solidFill>
                  <a:srgbClr val="00A6B9"/>
                </a:solidFill>
                <a:latin typeface="Franklin Gothic Book" panose="020B0503020102020204" pitchFamily="34" charset="0"/>
                <a:ea typeface="Verdana" panose="020B0604030504040204" pitchFamily="34" charset="0"/>
              </a:rPr>
              <a:t>flynyddoedd</a:t>
            </a:r>
            <a:r>
              <a:rPr lang="en-GB" sz="1200" dirty="0">
                <a:solidFill>
                  <a:srgbClr val="00A6B9"/>
                </a:solidFill>
                <a:latin typeface="Franklin Gothic Book" panose="020B0503020102020204" pitchFamily="34" charset="0"/>
                <a:ea typeface="Verdana" panose="020B0604030504040204" pitchFamily="34" charset="0"/>
              </a:rPr>
              <a:t>.</a:t>
            </a:r>
          </a:p>
        </p:txBody>
      </p:sp>
      <p:sp>
        <p:nvSpPr>
          <p:cNvPr id="5" name="TextBox 4">
            <a:extLst>
              <a:ext uri="{FF2B5EF4-FFF2-40B4-BE49-F238E27FC236}">
                <a16:creationId xmlns:a16="http://schemas.microsoft.com/office/drawing/2014/main" id="{01BD9F69-7EB3-83C9-9C7D-A710A49B0058}"/>
              </a:ext>
            </a:extLst>
          </p:cNvPr>
          <p:cNvSpPr txBox="1"/>
          <p:nvPr/>
        </p:nvSpPr>
        <p:spPr>
          <a:xfrm>
            <a:off x="8218488" y="1867524"/>
            <a:ext cx="3757612" cy="1107996"/>
          </a:xfrm>
          <a:prstGeom prst="rect">
            <a:avLst/>
          </a:prstGeom>
          <a:noFill/>
        </p:spPr>
        <p:txBody>
          <a:bodyPr wrap="square" rtlCol="0">
            <a:spAutoFit/>
          </a:bodyPr>
          <a:lstStyle/>
          <a:p>
            <a:r>
              <a:rPr lang="en-GB" dirty="0" err="1">
                <a:latin typeface="Franklin Gothic Book" panose="020B0503020102020204" pitchFamily="34" charset="0"/>
                <a:ea typeface="Verdana" panose="020B0604030504040204" pitchFamily="34" charset="0"/>
              </a:rPr>
              <a:t>Llyfrgelloedd</a:t>
            </a:r>
            <a:r>
              <a:rPr lang="en-GB" dirty="0">
                <a:latin typeface="Franklin Gothic Book" panose="020B0503020102020204" pitchFamily="34" charset="0"/>
                <a:ea typeface="Verdana" panose="020B0604030504040204" pitchFamily="34" charset="0"/>
              </a:rPr>
              <a:t> </a:t>
            </a:r>
            <a:r>
              <a:rPr lang="en-GB" dirty="0" err="1">
                <a:latin typeface="Franklin Gothic Book" panose="020B0503020102020204" pitchFamily="34" charset="0"/>
                <a:ea typeface="Verdana" panose="020B0604030504040204" pitchFamily="34" charset="0"/>
              </a:rPr>
              <a:t>astudiaethau</a:t>
            </a:r>
            <a:r>
              <a:rPr lang="en-GB" dirty="0">
                <a:latin typeface="Franklin Gothic Book" panose="020B0503020102020204" pitchFamily="34" charset="0"/>
                <a:ea typeface="Verdana" panose="020B0604030504040204" pitchFamily="34" charset="0"/>
              </a:rPr>
              <a:t> </a:t>
            </a:r>
            <a:r>
              <a:rPr lang="en-GB" dirty="0" err="1">
                <a:latin typeface="Franklin Gothic Book" panose="020B0503020102020204" pitchFamily="34" charset="0"/>
                <a:ea typeface="Verdana" panose="020B0604030504040204" pitchFamily="34" charset="0"/>
              </a:rPr>
              <a:t>lleol</a:t>
            </a:r>
            <a:endParaRPr lang="en-GB" dirty="0">
              <a:latin typeface="Franklin Gothic Book" panose="020B0503020102020204" pitchFamily="34" charset="0"/>
              <a:ea typeface="Verdana" panose="020B0604030504040204" pitchFamily="34" charset="0"/>
            </a:endParaRPr>
          </a:p>
          <a:p>
            <a:r>
              <a:rPr lang="en-GB" sz="1200" dirty="0" err="1">
                <a:solidFill>
                  <a:srgbClr val="00A6B9"/>
                </a:solidFill>
                <a:latin typeface="Franklin Gothic Book" panose="020B0503020102020204" pitchFamily="34" charset="0"/>
                <a:ea typeface="Verdana" panose="020B0604030504040204" pitchFamily="34" charset="0"/>
              </a:rPr>
              <a:t>Casgliadau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cyfeirio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cwmpasu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pob</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agwedd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ardal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leol</a:t>
            </a:r>
            <a:r>
              <a:rPr lang="en-GB" sz="1200" dirty="0">
                <a:solidFill>
                  <a:srgbClr val="00A6B9"/>
                </a:solidFill>
                <a:latin typeface="Franklin Gothic Book" panose="020B0503020102020204" pitchFamily="34" charset="0"/>
                <a:ea typeface="Verdana" panose="020B0604030504040204" pitchFamily="34" charset="0"/>
              </a:rPr>
              <a:t>. Hanes </a:t>
            </a:r>
            <a:r>
              <a:rPr lang="en-GB" sz="1200" dirty="0" err="1">
                <a:solidFill>
                  <a:srgbClr val="00A6B9"/>
                </a:solidFill>
                <a:latin typeface="Franklin Gothic Book" panose="020B0503020102020204" pitchFamily="34" charset="0"/>
                <a:ea typeface="Verdana" panose="020B0604030504040204" pitchFamily="34" charset="0"/>
              </a:rPr>
              <a:t>cymdeithasol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diwydiannol</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gwledig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gweithiau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gan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awduron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lleol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ffotograffau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casgliadau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unigryw</a:t>
            </a:r>
            <a:r>
              <a:rPr lang="en-GB" sz="1200" dirty="0">
                <a:solidFill>
                  <a:srgbClr val="00A6B9"/>
                </a:solidFill>
                <a:latin typeface="Franklin Gothic Book" panose="020B0503020102020204" pitchFamily="34" charset="0"/>
                <a:ea typeface="Verdana" panose="020B0604030504040204" pitchFamily="34" charset="0"/>
              </a:rPr>
              <a:t>.</a:t>
            </a:r>
          </a:p>
        </p:txBody>
      </p:sp>
      <p:sp>
        <p:nvSpPr>
          <p:cNvPr id="6" name="Rectangle 5">
            <a:extLst>
              <a:ext uri="{FF2B5EF4-FFF2-40B4-BE49-F238E27FC236}">
                <a16:creationId xmlns:a16="http://schemas.microsoft.com/office/drawing/2014/main" id="{6FA629FB-49B6-AD8A-595D-61064C305316}"/>
              </a:ext>
            </a:extLst>
          </p:cNvPr>
          <p:cNvSpPr/>
          <p:nvPr/>
        </p:nvSpPr>
        <p:spPr>
          <a:xfrm>
            <a:off x="0" y="0"/>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1037723" y="628761"/>
            <a:ext cx="8876298"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Who we are</a:t>
            </a:r>
          </a:p>
        </p:txBody>
      </p:sp>
      <p:sp>
        <p:nvSpPr>
          <p:cNvPr id="9" name="TextBox 8">
            <a:extLst>
              <a:ext uri="{FF2B5EF4-FFF2-40B4-BE49-F238E27FC236}">
                <a16:creationId xmlns:a16="http://schemas.microsoft.com/office/drawing/2014/main" id="{D10B8144-CE5E-91FF-AFF4-9903ECAF8CDF}"/>
              </a:ext>
            </a:extLst>
          </p:cNvPr>
          <p:cNvSpPr txBox="1"/>
          <p:nvPr/>
        </p:nvSpPr>
        <p:spPr>
          <a:xfrm>
            <a:off x="1037722" y="228673"/>
            <a:ext cx="9417719"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Pwy</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ydym</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ni</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C8786CAF-5B41-D9AD-B76C-FCBBE8B47638}"/>
              </a:ext>
            </a:extLst>
          </p:cNvPr>
          <p:cNvSpPr txBox="1"/>
          <p:nvPr/>
        </p:nvSpPr>
        <p:spPr>
          <a:xfrm>
            <a:off x="291922" y="5318625"/>
            <a:ext cx="3289465" cy="1107996"/>
          </a:xfrm>
          <a:prstGeom prst="rect">
            <a:avLst/>
          </a:prstGeom>
          <a:noFill/>
        </p:spPr>
        <p:txBody>
          <a:bodyPr wrap="square" rtlCol="0">
            <a:spAutoFit/>
          </a:bodyPr>
          <a:lstStyle/>
          <a:p>
            <a:r>
              <a:rPr lang="en-GB" dirty="0">
                <a:solidFill>
                  <a:srgbClr val="00A6B9"/>
                </a:solidFill>
                <a:latin typeface="Franklin Gothic Book" panose="020B0503020102020204" pitchFamily="34" charset="0"/>
                <a:ea typeface="Verdana" panose="020B0604030504040204" pitchFamily="34" charset="0"/>
              </a:rPr>
              <a:t>Museums</a:t>
            </a:r>
            <a:r>
              <a:rPr lang="en-GB" dirty="0">
                <a:latin typeface="Franklin Gothic Book" panose="020B0503020102020204" pitchFamily="34" charset="0"/>
                <a:ea typeface="Verdana" panose="020B0604030504040204" pitchFamily="34" charset="0"/>
              </a:rPr>
              <a:t> </a:t>
            </a:r>
          </a:p>
          <a:p>
            <a:r>
              <a:rPr lang="en-GB" sz="1200" dirty="0">
                <a:latin typeface="Franklin Gothic Book" panose="020B0503020102020204" pitchFamily="34" charset="0"/>
                <a:ea typeface="Verdana" panose="020B0604030504040204" pitchFamily="34" charset="0"/>
              </a:rPr>
              <a:t>Over 100 across Wales. </a:t>
            </a:r>
          </a:p>
          <a:p>
            <a:r>
              <a:rPr lang="en-GB" sz="1200" dirty="0">
                <a:latin typeface="Franklin Gothic Book" panose="020B0503020102020204" pitchFamily="34" charset="0"/>
                <a:ea typeface="Verdana" panose="020B0604030504040204" pitchFamily="34" charset="0"/>
              </a:rPr>
              <a:t>Big, small, general and special interest. Only a small amount of our collections are on show – ask us about the rest.</a:t>
            </a:r>
          </a:p>
        </p:txBody>
      </p:sp>
      <p:sp>
        <p:nvSpPr>
          <p:cNvPr id="11" name="TextBox 10">
            <a:extLst>
              <a:ext uri="{FF2B5EF4-FFF2-40B4-BE49-F238E27FC236}">
                <a16:creationId xmlns:a16="http://schemas.microsoft.com/office/drawing/2014/main" id="{C3406642-E9F3-2229-C209-14D16CA25521}"/>
              </a:ext>
            </a:extLst>
          </p:cNvPr>
          <p:cNvSpPr txBox="1"/>
          <p:nvPr/>
        </p:nvSpPr>
        <p:spPr>
          <a:xfrm>
            <a:off x="4280605" y="5316332"/>
            <a:ext cx="3289465" cy="1107996"/>
          </a:xfrm>
          <a:prstGeom prst="rect">
            <a:avLst/>
          </a:prstGeom>
          <a:noFill/>
        </p:spPr>
        <p:txBody>
          <a:bodyPr wrap="square" rtlCol="0">
            <a:spAutoFit/>
          </a:bodyPr>
          <a:lstStyle/>
          <a:p>
            <a:r>
              <a:rPr lang="en-GB" b="1" dirty="0">
                <a:solidFill>
                  <a:srgbClr val="00A6B9"/>
                </a:solidFill>
                <a:latin typeface="Franklin Gothic Book" panose="020B0503020102020204" pitchFamily="34" charset="0"/>
                <a:ea typeface="Verdana" panose="020B0604030504040204" pitchFamily="34" charset="0"/>
              </a:rPr>
              <a:t>Archives</a:t>
            </a:r>
          </a:p>
          <a:p>
            <a:r>
              <a:rPr lang="en-GB" sz="1200" dirty="0">
                <a:latin typeface="Franklin Gothic Book" panose="020B0503020102020204" pitchFamily="34" charset="0"/>
                <a:ea typeface="Verdana" panose="020B0604030504040204" pitchFamily="34" charset="0"/>
              </a:rPr>
              <a:t>Large and small – from big nationals and county records to university or special interest collections. Original records going back hundreds of years.</a:t>
            </a:r>
          </a:p>
        </p:txBody>
      </p:sp>
      <p:sp>
        <p:nvSpPr>
          <p:cNvPr id="12" name="TextBox 11">
            <a:extLst>
              <a:ext uri="{FF2B5EF4-FFF2-40B4-BE49-F238E27FC236}">
                <a16:creationId xmlns:a16="http://schemas.microsoft.com/office/drawing/2014/main" id="{F88FC5CE-6545-7FF5-F7DD-4FDF671A16F2}"/>
              </a:ext>
            </a:extLst>
          </p:cNvPr>
          <p:cNvSpPr txBox="1"/>
          <p:nvPr/>
        </p:nvSpPr>
        <p:spPr>
          <a:xfrm>
            <a:off x="8218488" y="5283442"/>
            <a:ext cx="3452812" cy="1107996"/>
          </a:xfrm>
          <a:prstGeom prst="rect">
            <a:avLst/>
          </a:prstGeom>
          <a:noFill/>
        </p:spPr>
        <p:txBody>
          <a:bodyPr wrap="square" rtlCol="0">
            <a:spAutoFit/>
          </a:bodyPr>
          <a:lstStyle/>
          <a:p>
            <a:r>
              <a:rPr lang="en-GB" dirty="0">
                <a:solidFill>
                  <a:srgbClr val="00A6B9"/>
                </a:solidFill>
                <a:latin typeface="Franklin Gothic Book" panose="020B0503020102020204" pitchFamily="34" charset="0"/>
                <a:ea typeface="Verdana" panose="020B0604030504040204" pitchFamily="34" charset="0"/>
              </a:rPr>
              <a:t>Local study libraries </a:t>
            </a:r>
          </a:p>
          <a:p>
            <a:r>
              <a:rPr lang="en-GB" sz="1200" dirty="0">
                <a:latin typeface="Franklin Gothic Book" panose="020B0503020102020204" pitchFamily="34" charset="0"/>
                <a:ea typeface="Verdana" panose="020B0604030504040204" pitchFamily="34" charset="0"/>
              </a:rPr>
              <a:t>Reference collections covering all aspects of your local area. Social, industrial and rural history, works by local authors, photographs, unique collections. </a:t>
            </a:r>
          </a:p>
        </p:txBody>
      </p:sp>
      <p:cxnSp>
        <p:nvCxnSpPr>
          <p:cNvPr id="14" name="Straight Connector 13">
            <a:extLst>
              <a:ext uri="{FF2B5EF4-FFF2-40B4-BE49-F238E27FC236}">
                <a16:creationId xmlns:a16="http://schemas.microsoft.com/office/drawing/2014/main" id="{3B627678-96AA-D996-07DA-CD745F524871}"/>
              </a:ext>
            </a:extLst>
          </p:cNvPr>
          <p:cNvCxnSpPr/>
          <p:nvPr/>
        </p:nvCxnSpPr>
        <p:spPr>
          <a:xfrm>
            <a:off x="3740150" y="1987550"/>
            <a:ext cx="0" cy="9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2060DFB-AC4A-677A-C5AB-0D48B299D1CA}"/>
              </a:ext>
            </a:extLst>
          </p:cNvPr>
          <p:cNvCxnSpPr/>
          <p:nvPr/>
        </p:nvCxnSpPr>
        <p:spPr>
          <a:xfrm>
            <a:off x="7899400" y="1987550"/>
            <a:ext cx="0" cy="9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8209A4-BA95-59A3-E9F1-07143F1F5AD7}"/>
              </a:ext>
            </a:extLst>
          </p:cNvPr>
          <p:cNvCxnSpPr/>
          <p:nvPr/>
        </p:nvCxnSpPr>
        <p:spPr>
          <a:xfrm>
            <a:off x="7886700" y="5316332"/>
            <a:ext cx="0" cy="9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9F3A65-E9D3-95DD-EC53-862BAB1402B8}"/>
              </a:ext>
            </a:extLst>
          </p:cNvPr>
          <p:cNvCxnSpPr/>
          <p:nvPr/>
        </p:nvCxnSpPr>
        <p:spPr>
          <a:xfrm>
            <a:off x="3752850" y="5513182"/>
            <a:ext cx="0" cy="98797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A picture containing text, person, person, indoor&#10;&#10;Description automatically generated">
            <a:extLst>
              <a:ext uri="{FF2B5EF4-FFF2-40B4-BE49-F238E27FC236}">
                <a16:creationId xmlns:a16="http://schemas.microsoft.com/office/drawing/2014/main" id="{9AA24242-6891-53A2-CCD3-2AB1C05486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9400" y="3113673"/>
            <a:ext cx="3568699" cy="2097392"/>
          </a:xfrm>
          <a:prstGeom prst="rect">
            <a:avLst/>
          </a:prstGeom>
          <a:noFill/>
          <a:ln w="57150">
            <a:noFill/>
          </a:ln>
        </p:spPr>
      </p:pic>
      <p:pic>
        <p:nvPicPr>
          <p:cNvPr id="4100" name="Picture 4">
            <a:extLst>
              <a:ext uri="{FF2B5EF4-FFF2-40B4-BE49-F238E27FC236}">
                <a16:creationId xmlns:a16="http://schemas.microsoft.com/office/drawing/2014/main" id="{6B5793C3-3452-487A-9D25-DCB8971533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300" y="3113673"/>
            <a:ext cx="3146087" cy="20973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F3491E4-B521-C437-3EC8-CFA2476B69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35064" y="2975520"/>
            <a:ext cx="3210835" cy="223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0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E00A5C-5063-93F3-4D02-39D21FE1C3F3}"/>
              </a:ext>
            </a:extLst>
          </p:cNvPr>
          <p:cNvSpPr txBox="1"/>
          <p:nvPr/>
        </p:nvSpPr>
        <p:spPr>
          <a:xfrm>
            <a:off x="520701" y="4370106"/>
            <a:ext cx="4603749" cy="2400657"/>
          </a:xfrm>
          <a:prstGeom prst="rect">
            <a:avLst/>
          </a:prstGeom>
          <a:noFill/>
        </p:spPr>
        <p:txBody>
          <a:bodyPr wrap="square">
            <a:spAutoFit/>
          </a:bodyPr>
          <a:lstStyle/>
          <a:p>
            <a:r>
              <a:rPr lang="en-GB" dirty="0">
                <a:latin typeface="Franklin Gothic Book" panose="020B0503020102020204" pitchFamily="34" charset="0"/>
                <a:ea typeface="Verdana" panose="020B0604030504040204" pitchFamily="34" charset="0"/>
              </a:rPr>
              <a:t>Between us, we hold the heart of a community.</a:t>
            </a:r>
            <a:br>
              <a:rPr lang="en-GB" dirty="0">
                <a:latin typeface="Franklin Gothic Book" panose="020B0503020102020204" pitchFamily="34" charset="0"/>
                <a:ea typeface="Verdana" panose="020B0604030504040204" pitchFamily="34" charset="0"/>
              </a:rPr>
            </a:br>
            <a:endParaRPr lang="en-GB" dirty="0">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Use us to explore your locality, how the world impacted on it and how people from there impacted on the world. </a:t>
            </a:r>
            <a:br>
              <a:rPr lang="en-GB" sz="1200" dirty="0">
                <a:latin typeface="Franklin Gothic Book" panose="020B0503020102020204" pitchFamily="34" charset="0"/>
                <a:ea typeface="Verdana" panose="020B0604030504040204" pitchFamily="34" charset="0"/>
              </a:rPr>
            </a:br>
            <a:endParaRPr lang="en-GB" sz="1200" dirty="0">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Use us to delve into Black, Asian and minority ethnic histories in your area you might not have come across before.</a:t>
            </a:r>
            <a:br>
              <a:rPr lang="en-GB" sz="1200" dirty="0">
                <a:latin typeface="Franklin Gothic Book" panose="020B0503020102020204" pitchFamily="34" charset="0"/>
                <a:ea typeface="Verdana" panose="020B0604030504040204" pitchFamily="34" charset="0"/>
              </a:rPr>
            </a:br>
            <a:endParaRPr lang="en-GB" sz="1200" dirty="0">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Use us to motivate children across all ages and abilities to want to learn.</a:t>
            </a:r>
          </a:p>
        </p:txBody>
      </p:sp>
      <p:sp>
        <p:nvSpPr>
          <p:cNvPr id="6" name="Rectangle 5">
            <a:extLst>
              <a:ext uri="{FF2B5EF4-FFF2-40B4-BE49-F238E27FC236}">
                <a16:creationId xmlns:a16="http://schemas.microsoft.com/office/drawing/2014/main" id="{6FA629FB-49B6-AD8A-595D-61064C305316}"/>
              </a:ext>
            </a:extLst>
          </p:cNvPr>
          <p:cNvSpPr/>
          <p:nvPr/>
        </p:nvSpPr>
        <p:spPr>
          <a:xfrm>
            <a:off x="0" y="-25328"/>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1037723" y="629037"/>
            <a:ext cx="8876298"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Why come to us</a:t>
            </a:r>
          </a:p>
        </p:txBody>
      </p:sp>
      <p:sp>
        <p:nvSpPr>
          <p:cNvPr id="9" name="TextBox 8">
            <a:extLst>
              <a:ext uri="{FF2B5EF4-FFF2-40B4-BE49-F238E27FC236}">
                <a16:creationId xmlns:a16="http://schemas.microsoft.com/office/drawing/2014/main" id="{D10B8144-CE5E-91FF-AFF4-9903ECAF8CDF}"/>
              </a:ext>
            </a:extLst>
          </p:cNvPr>
          <p:cNvSpPr txBox="1"/>
          <p:nvPr/>
        </p:nvSpPr>
        <p:spPr>
          <a:xfrm>
            <a:off x="1037722" y="228673"/>
            <a:ext cx="9417719" cy="523220"/>
          </a:xfrm>
          <a:prstGeom prst="rect">
            <a:avLst/>
          </a:prstGeom>
          <a:noFill/>
        </p:spPr>
        <p:txBody>
          <a:bodyPr wrap="square">
            <a:spAutoFit/>
          </a:bodyPr>
          <a:lstStyle/>
          <a:p>
            <a:r>
              <a:rPr lang="en-GB" sz="2800" dirty="0">
                <a:solidFill>
                  <a:schemeClr val="bg1"/>
                </a:solidFill>
                <a:latin typeface="Franklin Gothic Book" panose="020B0503020102020204" pitchFamily="34" charset="0"/>
                <a:ea typeface="Verdana" panose="020B0604030504040204" pitchFamily="34" charset="0"/>
              </a:rPr>
              <a:t>Pam </a:t>
            </a:r>
            <a:r>
              <a:rPr lang="en-GB" sz="2800" dirty="0" err="1">
                <a:solidFill>
                  <a:schemeClr val="bg1"/>
                </a:solidFill>
                <a:latin typeface="Franklin Gothic Book" panose="020B0503020102020204" pitchFamily="34" charset="0"/>
                <a:ea typeface="Verdana" panose="020B0604030504040204" pitchFamily="34" charset="0"/>
              </a:rPr>
              <a:t>dod</a:t>
            </a:r>
            <a:r>
              <a:rPr lang="en-GB" sz="2800" dirty="0">
                <a:solidFill>
                  <a:schemeClr val="bg1"/>
                </a:solidFill>
                <a:latin typeface="Franklin Gothic Book" panose="020B0503020102020204" pitchFamily="34" charset="0"/>
                <a:ea typeface="Verdana" panose="020B0604030504040204" pitchFamily="34" charset="0"/>
              </a:rPr>
              <a:t> atom </a:t>
            </a:r>
            <a:r>
              <a:rPr lang="en-GB" sz="2800" dirty="0" err="1">
                <a:solidFill>
                  <a:schemeClr val="bg1"/>
                </a:solidFill>
                <a:latin typeface="Franklin Gothic Book" panose="020B0503020102020204" pitchFamily="34" charset="0"/>
                <a:ea typeface="Verdana" panose="020B0604030504040204" pitchFamily="34" charset="0"/>
              </a:rPr>
              <a:t>ni</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885CCD61-B4B6-18A0-9519-4DDC8330CEBE}"/>
              </a:ext>
            </a:extLst>
          </p:cNvPr>
          <p:cNvSpPr txBox="1"/>
          <p:nvPr/>
        </p:nvSpPr>
        <p:spPr>
          <a:xfrm>
            <a:off x="520701" y="1749281"/>
            <a:ext cx="4603749" cy="2123658"/>
          </a:xfrm>
          <a:prstGeom prst="rect">
            <a:avLst/>
          </a:prstGeom>
          <a:noFill/>
        </p:spPr>
        <p:txBody>
          <a:bodyPr wrap="square">
            <a:spAutoFit/>
          </a:bodyPr>
          <a:lstStyle/>
          <a:p>
            <a:r>
              <a:rPr lang="en-GB" dirty="0" err="1">
                <a:solidFill>
                  <a:srgbClr val="00A6B9"/>
                </a:solidFill>
                <a:latin typeface="Franklin Gothic Book" panose="020B0503020102020204" pitchFamily="34" charset="0"/>
                <a:ea typeface="Verdana" panose="020B0604030504040204" pitchFamily="34" charset="0"/>
              </a:rPr>
              <a:t>Rhyngom</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mae</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calon</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cymuned</a:t>
            </a:r>
            <a:r>
              <a:rPr lang="en-GB" dirty="0">
                <a:solidFill>
                  <a:srgbClr val="00A6B9"/>
                </a:solidFill>
                <a:latin typeface="Franklin Gothic Book" panose="020B0503020102020204" pitchFamily="34" charset="0"/>
                <a:ea typeface="Verdana" panose="020B0604030504040204" pitchFamily="34" charset="0"/>
              </a:rPr>
              <a:t> </a:t>
            </a:r>
            <a:r>
              <a:rPr lang="en-GB" dirty="0" err="1">
                <a:solidFill>
                  <a:srgbClr val="00A6B9"/>
                </a:solidFill>
                <a:latin typeface="Franklin Gothic Book" panose="020B0503020102020204" pitchFamily="34" charset="0"/>
                <a:ea typeface="Verdana" panose="020B0604030504040204" pitchFamily="34" charset="0"/>
              </a:rPr>
              <a:t>gennym</a:t>
            </a:r>
            <a:r>
              <a:rPr lang="en-GB" dirty="0">
                <a:solidFill>
                  <a:srgbClr val="00A6B9"/>
                </a:solidFill>
                <a:latin typeface="Franklin Gothic Book" panose="020B0503020102020204" pitchFamily="34" charset="0"/>
                <a:ea typeface="Verdana" panose="020B0604030504040204" pitchFamily="34" charset="0"/>
              </a:rPr>
              <a:t>.</a:t>
            </a:r>
            <a:br>
              <a:rPr lang="en-GB" dirty="0">
                <a:solidFill>
                  <a:srgbClr val="00A6B9"/>
                </a:solidFill>
                <a:latin typeface="Franklin Gothic Book" panose="020B0503020102020204" pitchFamily="34" charset="0"/>
                <a:ea typeface="Verdana" panose="020B0604030504040204" pitchFamily="34" charset="0"/>
              </a:rPr>
            </a:br>
            <a:endParaRPr lang="en-GB"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Defnyddiwch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ni</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ardal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leol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sut</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mae'r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byd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wedi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effeithio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arno</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sut</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mae</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pobl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oddi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wedi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effeithio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byd</a:t>
            </a:r>
            <a:r>
              <a:rPr lang="en-GB" sz="1200" dirty="0">
                <a:solidFill>
                  <a:srgbClr val="00A6B9"/>
                </a:solidFill>
                <a:latin typeface="Franklin Gothic Book" panose="020B0503020102020204" pitchFamily="34" charset="0"/>
                <a:ea typeface="Verdana" panose="020B0604030504040204" pitchFamily="34" charset="0"/>
              </a:rPr>
              <a:t>.</a:t>
            </a:r>
          </a:p>
          <a:p>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Defnyddiwch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ni</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ymchwilio</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hanes</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pobl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Dduon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Asiaidd</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lleiafrifoedd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ethnig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ardal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nad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ydych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efallai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wedi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dod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traws</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o'r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blaen</a:t>
            </a:r>
            <a:r>
              <a:rPr lang="en-GB" sz="1200" dirty="0">
                <a:solidFill>
                  <a:srgbClr val="00A6B9"/>
                </a:solidFill>
                <a:latin typeface="Franklin Gothic Book" panose="020B0503020102020204" pitchFamily="34" charset="0"/>
                <a:ea typeface="Verdana" panose="020B0604030504040204" pitchFamily="34" charset="0"/>
              </a:rPr>
              <a:t>.</a:t>
            </a:r>
          </a:p>
          <a:p>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Defnyddiwch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ni</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ysgogi</a:t>
            </a:r>
            <a:r>
              <a:rPr lang="en-GB" sz="1200" dirty="0">
                <a:solidFill>
                  <a:srgbClr val="00A6B9"/>
                </a:solidFill>
                <a:latin typeface="Franklin Gothic Book" panose="020B0503020102020204" pitchFamily="34" charset="0"/>
                <a:ea typeface="Verdana" panose="020B0604030504040204" pitchFamily="34" charset="0"/>
              </a:rPr>
              <a:t> plant o bob </a:t>
            </a:r>
            <a:r>
              <a:rPr lang="en-GB" sz="1200" dirty="0" err="1">
                <a:solidFill>
                  <a:srgbClr val="00A6B9"/>
                </a:solidFill>
                <a:latin typeface="Franklin Gothic Book" panose="020B0503020102020204" pitchFamily="34" charset="0"/>
                <a:ea typeface="Verdana" panose="020B0604030504040204" pitchFamily="34" charset="0"/>
              </a:rPr>
              <a:t>oed</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gallu</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fod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eisiau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dysgu</a:t>
            </a:r>
            <a:r>
              <a:rPr lang="en-GB" sz="1200" dirty="0">
                <a:solidFill>
                  <a:srgbClr val="00A6B9"/>
                </a:solidFill>
                <a:latin typeface="Franklin Gothic Book" panose="020B0503020102020204" pitchFamily="34" charset="0"/>
                <a:ea typeface="Verdana" panose="020B0604030504040204" pitchFamily="34" charset="0"/>
              </a:rPr>
              <a:t>.</a:t>
            </a:r>
          </a:p>
        </p:txBody>
      </p:sp>
      <p:grpSp>
        <p:nvGrpSpPr>
          <p:cNvPr id="11" name="Group 10">
            <a:extLst>
              <a:ext uri="{FF2B5EF4-FFF2-40B4-BE49-F238E27FC236}">
                <a16:creationId xmlns:a16="http://schemas.microsoft.com/office/drawing/2014/main" id="{D5A377C5-7116-4B81-9149-33D59AC7EEBB}"/>
              </a:ext>
            </a:extLst>
          </p:cNvPr>
          <p:cNvGrpSpPr/>
          <p:nvPr/>
        </p:nvGrpSpPr>
        <p:grpSpPr>
          <a:xfrm rot="455774">
            <a:off x="7067761" y="2748177"/>
            <a:ext cx="3622321" cy="2286169"/>
            <a:chOff x="5601632" y="2869155"/>
            <a:chExt cx="3622321" cy="2286169"/>
          </a:xfrm>
        </p:grpSpPr>
        <p:pic>
          <p:nvPicPr>
            <p:cNvPr id="5" name="Picture 4" descr="A picture containing text, document&#10;&#10;Description automatically generated">
              <a:extLst>
                <a:ext uri="{FF2B5EF4-FFF2-40B4-BE49-F238E27FC236}">
                  <a16:creationId xmlns:a16="http://schemas.microsoft.com/office/drawing/2014/main" id="{BAC7E6AA-11A2-6686-D283-0DEDB9AF3B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1632" y="2869155"/>
              <a:ext cx="3622321" cy="2286169"/>
            </a:xfrm>
            <a:prstGeom prst="rect">
              <a:avLst/>
            </a:prstGeom>
            <a:ln>
              <a:solidFill>
                <a:schemeClr val="tx1"/>
              </a:solidFill>
            </a:ln>
          </p:spPr>
        </p:pic>
        <p:sp>
          <p:nvSpPr>
            <p:cNvPr id="10" name="Rectangle 9">
              <a:extLst>
                <a:ext uri="{FF2B5EF4-FFF2-40B4-BE49-F238E27FC236}">
                  <a16:creationId xmlns:a16="http://schemas.microsoft.com/office/drawing/2014/main" id="{2040008B-D8CF-1BC8-A257-E88954F94364}"/>
                </a:ext>
              </a:extLst>
            </p:cNvPr>
            <p:cNvSpPr/>
            <p:nvPr/>
          </p:nvSpPr>
          <p:spPr>
            <a:xfrm>
              <a:off x="7412792" y="4121150"/>
              <a:ext cx="486608" cy="24895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A33AA195-FB88-8279-0675-6DBEB8F32513}"/>
              </a:ext>
            </a:extLst>
          </p:cNvPr>
          <p:cNvSpPr txBox="1"/>
          <p:nvPr/>
        </p:nvSpPr>
        <p:spPr>
          <a:xfrm>
            <a:off x="6762132" y="132762"/>
            <a:ext cx="4138963" cy="1384995"/>
          </a:xfrm>
          <a:prstGeom prst="rect">
            <a:avLst/>
          </a:prstGeom>
          <a:noFill/>
        </p:spPr>
        <p:txBody>
          <a:bodyPr wrap="square">
            <a:spAutoFit/>
          </a:bodyPr>
          <a:lstStyle/>
          <a:p>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Rydyn</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ni</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eisiau</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gweithio</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gyda</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chi i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ddathlu</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dysgu</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o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orffennol</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cyfoethog</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ein</a:t>
            </a:r>
            <a:r>
              <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cymuned</a:t>
            </a:r>
            <a:endPar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GB" sz="1400" dirty="0">
                <a:effectLst/>
                <a:latin typeface="Calibri" panose="020F0502020204030204" pitchFamily="34" charset="0"/>
                <a:ea typeface="Times New Roman" panose="02020603050405020304" pitchFamily="18" charset="0"/>
                <a:cs typeface="Times New Roman" panose="02020603050405020304" pitchFamily="18" charset="0"/>
              </a:rPr>
              <a:t>We want to work with you to actively celebrate and learn from our community’s rich past</a:t>
            </a:r>
          </a:p>
          <a:p>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39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E00A5C-5063-93F3-4D02-39D21FE1C3F3}"/>
              </a:ext>
            </a:extLst>
          </p:cNvPr>
          <p:cNvSpPr txBox="1"/>
          <p:nvPr/>
        </p:nvSpPr>
        <p:spPr>
          <a:xfrm>
            <a:off x="1106907" y="4046257"/>
            <a:ext cx="3211093" cy="646331"/>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Understanding historical documents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Exploring language over time</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Sharing findings</a:t>
            </a:r>
          </a:p>
        </p:txBody>
      </p:sp>
      <p:sp>
        <p:nvSpPr>
          <p:cNvPr id="6" name="Rectangle 5">
            <a:extLst>
              <a:ext uri="{FF2B5EF4-FFF2-40B4-BE49-F238E27FC236}">
                <a16:creationId xmlns:a16="http://schemas.microsoft.com/office/drawing/2014/main" id="{6FA629FB-49B6-AD8A-595D-61064C305316}"/>
              </a:ext>
            </a:extLst>
          </p:cNvPr>
          <p:cNvSpPr/>
          <p:nvPr/>
        </p:nvSpPr>
        <p:spPr>
          <a:xfrm>
            <a:off x="0" y="-25328"/>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505594" y="662336"/>
            <a:ext cx="11407365"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Area of learning and experience – </a:t>
            </a:r>
            <a:r>
              <a:rPr lang="en-GB" sz="2800" dirty="0">
                <a:latin typeface="Franklin Gothic Book" panose="020B0503020102020204" pitchFamily="34" charset="0"/>
              </a:rPr>
              <a:t>Language, literacy and communication</a:t>
            </a:r>
            <a:endParaRPr lang="en-GB" sz="2800" dirty="0">
              <a:solidFill>
                <a:srgbClr val="000000"/>
              </a:solidFill>
              <a:effectLst/>
              <a:latin typeface="Franklin Gothic Book" panose="020B05030201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D10B8144-CE5E-91FF-AFF4-9903ECAF8CDF}"/>
              </a:ext>
            </a:extLst>
          </p:cNvPr>
          <p:cNvSpPr txBox="1"/>
          <p:nvPr/>
        </p:nvSpPr>
        <p:spPr>
          <a:xfrm>
            <a:off x="505594"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Meysydd</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dysgu</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phrofiad</a:t>
            </a:r>
            <a:r>
              <a:rPr lang="en-GB" sz="2800" dirty="0">
                <a:solidFill>
                  <a:schemeClr val="bg1"/>
                </a:solidFill>
                <a:latin typeface="Franklin Gothic Book" panose="020B0503020102020204" pitchFamily="34" charset="0"/>
                <a:ea typeface="Verdana" panose="020B0604030504040204" pitchFamily="34" charset="0"/>
              </a:rPr>
              <a:t> – </a:t>
            </a:r>
            <a:r>
              <a:rPr lang="en-GB" sz="2800" dirty="0" err="1">
                <a:solidFill>
                  <a:schemeClr val="bg1"/>
                </a:solidFill>
                <a:latin typeface="Franklin Gothic Book" panose="020B0503020102020204" pitchFamily="34" charset="0"/>
                <a:ea typeface="Verdana" panose="020B0604030504040204" pitchFamily="34" charset="0"/>
              </a:rPr>
              <a:t>Ieithoedd</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llythrennedd</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chyfathrebu</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A787952B-C770-990A-0EB9-77574E4A6B2D}"/>
              </a:ext>
            </a:extLst>
          </p:cNvPr>
          <p:cNvSpPr txBox="1"/>
          <p:nvPr/>
        </p:nvSpPr>
        <p:spPr>
          <a:xfrm>
            <a:off x="1106907" y="2782669"/>
            <a:ext cx="3211093" cy="646331"/>
          </a:xfrm>
          <a:prstGeom prst="rect">
            <a:avLst/>
          </a:prstGeom>
          <a:noFill/>
        </p:spPr>
        <p:txBody>
          <a:bodyPr wrap="square">
            <a:spAutoFit/>
          </a:bodyPr>
          <a:lstStyle/>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Deall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dogfennau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hanesyddol</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iaith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dros</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amser</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Rhannu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canfyddiadau</a:t>
            </a:r>
            <a:endParaRPr lang="en-GB" sz="1200" dirty="0">
              <a:solidFill>
                <a:srgbClr val="00A6B9"/>
              </a:solidFill>
              <a:latin typeface="Franklin Gothic Book" panose="020B050302010202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71A7A4AD-0F64-6ACF-9579-21571BE4DFE0}"/>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7070471" y="1783115"/>
            <a:ext cx="3193390" cy="2384696"/>
          </a:xfrm>
          <a:prstGeom prst="rect">
            <a:avLst/>
          </a:prstGeom>
        </p:spPr>
      </p:pic>
      <p:pic>
        <p:nvPicPr>
          <p:cNvPr id="4" name="Picture 6">
            <a:extLst>
              <a:ext uri="{FF2B5EF4-FFF2-40B4-BE49-F238E27FC236}">
                <a16:creationId xmlns:a16="http://schemas.microsoft.com/office/drawing/2014/main" id="{060358AD-89CE-5DE0-709B-734818A76F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084266" y="4308204"/>
            <a:ext cx="3179595" cy="238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65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0"/>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666305" y="687126"/>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Area of learning and experience – </a:t>
            </a:r>
            <a:r>
              <a:rPr lang="en-GB" sz="2800" dirty="0">
                <a:latin typeface="Franklin Gothic Book" panose="020B0503020102020204" pitchFamily="34" charset="0"/>
              </a:rPr>
              <a:t>Humanities</a:t>
            </a:r>
            <a:endParaRPr lang="en-GB" sz="2800" dirty="0">
              <a:solidFill>
                <a:srgbClr val="000000"/>
              </a:solidFill>
              <a:effectLst/>
              <a:latin typeface="Franklin Gothic Book" panose="020B05030201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D10B8144-CE5E-91FF-AFF4-9903ECAF8CDF}"/>
              </a:ext>
            </a:extLst>
          </p:cNvPr>
          <p:cNvSpPr txBox="1"/>
          <p:nvPr/>
        </p:nvSpPr>
        <p:spPr>
          <a:xfrm>
            <a:off x="666305" y="26758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Maes</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dysgu</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phrofiad</a:t>
            </a:r>
            <a:r>
              <a:rPr lang="en-GB" sz="2800" dirty="0">
                <a:solidFill>
                  <a:schemeClr val="bg1"/>
                </a:solidFill>
                <a:latin typeface="Franklin Gothic Book" panose="020B0503020102020204" pitchFamily="34" charset="0"/>
                <a:ea typeface="Verdana" panose="020B0604030504040204" pitchFamily="34" charset="0"/>
              </a:rPr>
              <a:t> – Y </a:t>
            </a:r>
            <a:r>
              <a:rPr lang="en-GB" sz="2800" dirty="0" err="1">
                <a:solidFill>
                  <a:schemeClr val="bg1"/>
                </a:solidFill>
                <a:latin typeface="Franklin Gothic Book" panose="020B0503020102020204" pitchFamily="34" charset="0"/>
                <a:ea typeface="Verdana" panose="020B0604030504040204" pitchFamily="34" charset="0"/>
              </a:rPr>
              <a:t>dyniaethau</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62D73B3E-4DE4-A7F1-345B-6992961F6869}"/>
              </a:ext>
            </a:extLst>
          </p:cNvPr>
          <p:cNvSpPr txBox="1"/>
          <p:nvPr/>
        </p:nvSpPr>
        <p:spPr>
          <a:xfrm>
            <a:off x="6396457" y="1963458"/>
            <a:ext cx="4963694" cy="1384995"/>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History – local and international, political, social, economic and personal. Making connections between the past and the present. </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Geography – maps, travel documents, land management. Understanding the natural world.</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RE – cultures coming together through time. Using our items to explore ethics and decision-making, understanding complex histories that have been shaped by human actions and beliefs. </a:t>
            </a:r>
          </a:p>
        </p:txBody>
      </p:sp>
      <p:pic>
        <p:nvPicPr>
          <p:cNvPr id="4" name="Picture 3">
            <a:extLst>
              <a:ext uri="{FF2B5EF4-FFF2-40B4-BE49-F238E27FC236}">
                <a16:creationId xmlns:a16="http://schemas.microsoft.com/office/drawing/2014/main" id="{A2ECED23-538C-E921-8796-4148A6A637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0269" y="3778523"/>
            <a:ext cx="3971255" cy="2395081"/>
          </a:xfrm>
          <a:prstGeom prst="rect">
            <a:avLst/>
          </a:prstGeom>
        </p:spPr>
      </p:pic>
      <p:sp>
        <p:nvSpPr>
          <p:cNvPr id="5" name="TextBox 4">
            <a:extLst>
              <a:ext uri="{FF2B5EF4-FFF2-40B4-BE49-F238E27FC236}">
                <a16:creationId xmlns:a16="http://schemas.microsoft.com/office/drawing/2014/main" id="{F7CC0628-394A-480A-00C3-F7322D88C252}"/>
              </a:ext>
            </a:extLst>
          </p:cNvPr>
          <p:cNvSpPr txBox="1"/>
          <p:nvPr/>
        </p:nvSpPr>
        <p:spPr>
          <a:xfrm>
            <a:off x="831850" y="1973985"/>
            <a:ext cx="4963694" cy="1569660"/>
          </a:xfrm>
          <a:prstGeom prst="rect">
            <a:avLst/>
          </a:prstGeom>
          <a:noFill/>
        </p:spPr>
        <p:txBody>
          <a:bodyPr wrap="square">
            <a:spAutoFit/>
          </a:bodyPr>
          <a:lstStyle/>
          <a:p>
            <a:pPr marL="171450" indent="-171450">
              <a:buFont typeface="Courier New" panose="02070309020205020404" pitchFamily="49" charset="0"/>
              <a:buChar char="o"/>
            </a:pPr>
            <a:r>
              <a:rPr lang="en-GB" sz="1200" dirty="0">
                <a:solidFill>
                  <a:srgbClr val="00A6B9"/>
                </a:solidFill>
                <a:latin typeface="Franklin Gothic Book" panose="020B0503020102020204" pitchFamily="34" charset="0"/>
                <a:ea typeface="Verdana" panose="020B0604030504040204" pitchFamily="34" charset="0"/>
              </a:rPr>
              <a:t>Hanes – </a:t>
            </a:r>
            <a:r>
              <a:rPr lang="en-GB" sz="1200" dirty="0" err="1">
                <a:solidFill>
                  <a:srgbClr val="00A6B9"/>
                </a:solidFill>
                <a:latin typeface="Franklin Gothic Book" panose="020B0503020102020204" pitchFamily="34" charset="0"/>
                <a:ea typeface="Verdana" panose="020B0604030504040204" pitchFamily="34" charset="0"/>
              </a:rPr>
              <a:t>lleol</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rhyngwladol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gwleidyddol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cymdeithasol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economaidd</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phersonol</a:t>
            </a:r>
            <a:r>
              <a:rPr lang="en-GB" sz="1200" dirty="0">
                <a:solidFill>
                  <a:srgbClr val="00A6B9"/>
                </a:solidFill>
                <a:latin typeface="Franklin Gothic Book" panose="020B0503020102020204" pitchFamily="34" charset="0"/>
                <a:ea typeface="Verdana" panose="020B0604030504040204" pitchFamily="34" charset="0"/>
              </a:rPr>
              <a:t>. Creu </a:t>
            </a:r>
            <a:r>
              <a:rPr lang="en-GB" sz="1200" dirty="0" err="1">
                <a:solidFill>
                  <a:srgbClr val="00A6B9"/>
                </a:solidFill>
                <a:latin typeface="Franklin Gothic Book" panose="020B0503020102020204" pitchFamily="34" charset="0"/>
                <a:ea typeface="Verdana" panose="020B0604030504040204" pitchFamily="34" charset="0"/>
              </a:rPr>
              <a:t>cysylltiadau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rhwng</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gorffennol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presennol</a:t>
            </a:r>
            <a:r>
              <a:rPr lang="en-GB" sz="1200" dirty="0">
                <a:solidFill>
                  <a:srgbClr val="00A6B9"/>
                </a:solidFill>
                <a:latin typeface="Franklin Gothic Book" panose="020B0503020102020204" pitchFamily="34" charset="0"/>
                <a:ea typeface="Verdana" panose="020B0604030504040204" pitchFamily="34" charset="0"/>
              </a:rPr>
              <a:t>.</a:t>
            </a: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Daearyddiaeth</a:t>
            </a:r>
            <a:r>
              <a:rPr lang="en-GB" sz="1200" dirty="0">
                <a:solidFill>
                  <a:srgbClr val="00A6B9"/>
                </a:solidFill>
                <a:latin typeface="Franklin Gothic Book" panose="020B0503020102020204" pitchFamily="34" charset="0"/>
                <a:ea typeface="Verdana" panose="020B0604030504040204" pitchFamily="34" charset="0"/>
              </a:rPr>
              <a:t> – </a:t>
            </a:r>
            <a:r>
              <a:rPr lang="en-GB" sz="1200" dirty="0" err="1">
                <a:solidFill>
                  <a:srgbClr val="00A6B9"/>
                </a:solidFill>
                <a:latin typeface="Franklin Gothic Book" panose="020B0503020102020204" pitchFamily="34" charset="0"/>
                <a:ea typeface="Verdana" panose="020B0604030504040204" pitchFamily="34" charset="0"/>
              </a:rPr>
              <a:t>mapiau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dogfennau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teithio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rheoli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tir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Deall</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byd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naturiol</a:t>
            </a:r>
            <a:r>
              <a:rPr lang="en-GB" sz="1200" dirty="0">
                <a:solidFill>
                  <a:srgbClr val="00A6B9"/>
                </a:solidFill>
                <a:latin typeface="Franklin Gothic Book" panose="020B0503020102020204" pitchFamily="34" charset="0"/>
                <a:ea typeface="Verdana" panose="020B0604030504040204" pitchFamily="34" charset="0"/>
              </a:rPr>
              <a:t>.</a:t>
            </a: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Addysg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Grefyddol</a:t>
            </a:r>
            <a:r>
              <a:rPr lang="en-GB" sz="1200" dirty="0">
                <a:solidFill>
                  <a:srgbClr val="00A6B9"/>
                </a:solidFill>
                <a:latin typeface="Franklin Gothic Book" panose="020B0503020102020204" pitchFamily="34" charset="0"/>
                <a:ea typeface="Verdana" panose="020B0604030504040204" pitchFamily="34" charset="0"/>
              </a:rPr>
              <a:t> – </a:t>
            </a:r>
            <a:r>
              <a:rPr lang="en-GB" sz="1200" dirty="0" err="1">
                <a:solidFill>
                  <a:srgbClr val="00A6B9"/>
                </a:solidFill>
                <a:latin typeface="Franklin Gothic Book" panose="020B0503020102020204" pitchFamily="34" charset="0"/>
                <a:ea typeface="Verdana" panose="020B0604030504040204" pitchFamily="34" charset="0"/>
              </a:rPr>
              <a:t>diwylliannau'n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dod</a:t>
            </a:r>
            <a:r>
              <a:rPr lang="en-GB" sz="1200" dirty="0">
                <a:solidFill>
                  <a:srgbClr val="00A6B9"/>
                </a:solidFill>
                <a:latin typeface="Franklin Gothic Book" panose="020B0503020102020204" pitchFamily="34" charset="0"/>
                <a:ea typeface="Verdana" panose="020B0604030504040204" pitchFamily="34" charset="0"/>
              </a:rPr>
              <a:t> at </a:t>
            </a:r>
            <a:r>
              <a:rPr lang="en-GB" sz="1200" dirty="0" err="1">
                <a:solidFill>
                  <a:srgbClr val="00A6B9"/>
                </a:solidFill>
                <a:latin typeface="Franklin Gothic Book" panose="020B0503020102020204" pitchFamily="34" charset="0"/>
                <a:ea typeface="Verdana" panose="020B0604030504040204" pitchFamily="34" charset="0"/>
              </a:rPr>
              <a:t>ei</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gilydd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dros</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amser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Defnyddio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heitemau</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moeseg</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gwneud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penderfyniadau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deall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hanesion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cymhleth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wedi’u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llunio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gan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weithredoedd</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chredoau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dynol</a:t>
            </a:r>
            <a:r>
              <a:rPr lang="en-GB" sz="1200" dirty="0">
                <a:solidFill>
                  <a:srgbClr val="00A6B9"/>
                </a:solidFill>
                <a:latin typeface="Franklin Gothic Book" panose="020B0503020102020204" pitchFamily="34" charset="0"/>
                <a:ea typeface="Verdana" panose="020B0604030504040204" pitchFamily="34" charset="0"/>
              </a:rPr>
              <a:t>.</a:t>
            </a:r>
          </a:p>
        </p:txBody>
      </p:sp>
      <p:pic>
        <p:nvPicPr>
          <p:cNvPr id="2050" name="Picture 2">
            <a:extLst>
              <a:ext uri="{FF2B5EF4-FFF2-40B4-BE49-F238E27FC236}">
                <a16:creationId xmlns:a16="http://schemas.microsoft.com/office/drawing/2014/main" id="{7DE0FA21-30D0-3241-AD4B-B8EE4F1552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0904" y="3778523"/>
            <a:ext cx="411480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5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705215" y="622276"/>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Area of learning and experience – </a:t>
            </a:r>
            <a:r>
              <a:rPr lang="en-GB" sz="2800" dirty="0">
                <a:latin typeface="Franklin Gothic Book" panose="020B0503020102020204" pitchFamily="34" charset="0"/>
              </a:rPr>
              <a:t>Science and technology</a:t>
            </a:r>
            <a:endParaRPr lang="en-GB" sz="2800" dirty="0">
              <a:solidFill>
                <a:srgbClr val="000000"/>
              </a:solidFill>
              <a:effectLst/>
              <a:latin typeface="Franklin Gothic Book" panose="020B05030201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D10B8144-CE5E-91FF-AFF4-9903ECAF8CDF}"/>
              </a:ext>
            </a:extLst>
          </p:cNvPr>
          <p:cNvSpPr txBox="1"/>
          <p:nvPr/>
        </p:nvSpPr>
        <p:spPr>
          <a:xfrm>
            <a:off x="705215"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Maes</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dysgu</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phrofiad</a:t>
            </a:r>
            <a:r>
              <a:rPr lang="en-GB" sz="2800" dirty="0">
                <a:solidFill>
                  <a:schemeClr val="bg1"/>
                </a:solidFill>
                <a:latin typeface="Franklin Gothic Book" panose="020B0503020102020204" pitchFamily="34" charset="0"/>
                <a:ea typeface="Verdana" panose="020B0604030504040204" pitchFamily="34" charset="0"/>
              </a:rPr>
              <a:t> – </a:t>
            </a:r>
            <a:r>
              <a:rPr lang="en-GB" sz="2800" dirty="0" err="1">
                <a:solidFill>
                  <a:schemeClr val="bg1"/>
                </a:solidFill>
                <a:latin typeface="Franklin Gothic Book" panose="020B0503020102020204" pitchFamily="34" charset="0"/>
                <a:ea typeface="Verdana" panose="020B0604030504040204" pitchFamily="34" charset="0"/>
              </a:rPr>
              <a:t>Gwyddoniaeth</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thechnoleg</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137DA6E9-30B6-6D90-F8AA-3AB2E286EAD5}"/>
              </a:ext>
            </a:extLst>
          </p:cNvPr>
          <p:cNvSpPr txBox="1"/>
          <p:nvPr/>
        </p:nvSpPr>
        <p:spPr>
          <a:xfrm>
            <a:off x="976255" y="4077334"/>
            <a:ext cx="4963694" cy="1015663"/>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Scientific and technological development over the centuries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Researching our catalogues and databases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Critically exploring findings, recording data</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Exploring our environmental controls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Providing real world understanding of scientific concepts applied to life</a:t>
            </a:r>
          </a:p>
        </p:txBody>
      </p:sp>
      <p:pic>
        <p:nvPicPr>
          <p:cNvPr id="4" name="Picture 3">
            <a:extLst>
              <a:ext uri="{FF2B5EF4-FFF2-40B4-BE49-F238E27FC236}">
                <a16:creationId xmlns:a16="http://schemas.microsoft.com/office/drawing/2014/main" id="{588A216A-AB86-72F2-50AB-9CD34FDCFD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4915" y="1784828"/>
            <a:ext cx="4164973" cy="2708004"/>
          </a:xfrm>
          <a:prstGeom prst="rect">
            <a:avLst/>
          </a:prstGeom>
        </p:spPr>
      </p:pic>
      <p:sp>
        <p:nvSpPr>
          <p:cNvPr id="5" name="TextBox 4">
            <a:extLst>
              <a:ext uri="{FF2B5EF4-FFF2-40B4-BE49-F238E27FC236}">
                <a16:creationId xmlns:a16="http://schemas.microsoft.com/office/drawing/2014/main" id="{15C82D97-F7B5-06A7-A000-8CA48AB8E974}"/>
              </a:ext>
            </a:extLst>
          </p:cNvPr>
          <p:cNvSpPr txBox="1"/>
          <p:nvPr/>
        </p:nvSpPr>
        <p:spPr>
          <a:xfrm>
            <a:off x="976255" y="2667792"/>
            <a:ext cx="4963694" cy="1200329"/>
          </a:xfrm>
          <a:prstGeom prst="rect">
            <a:avLst/>
          </a:prstGeom>
          <a:noFill/>
        </p:spPr>
        <p:txBody>
          <a:bodyPr wrap="square">
            <a:spAutoFit/>
          </a:bodyPr>
          <a:lstStyle/>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Datblygiad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gwyddonol</a:t>
            </a:r>
            <a:r>
              <a:rPr lang="en-GB" sz="1200" dirty="0">
                <a:solidFill>
                  <a:srgbClr val="00A6B9"/>
                </a:solidFill>
                <a:latin typeface="Franklin Gothic Book" panose="020B0503020102020204" pitchFamily="34" charset="0"/>
                <a:ea typeface="Verdana" panose="020B0604030504040204" pitchFamily="34" charset="0"/>
              </a:rPr>
              <a:t> a </a:t>
            </a:r>
            <a:r>
              <a:rPr lang="en-GB" sz="1200" dirty="0" err="1">
                <a:solidFill>
                  <a:srgbClr val="00A6B9"/>
                </a:solidFill>
                <a:latin typeface="Franklin Gothic Book" panose="020B0503020102020204" pitchFamily="34" charset="0"/>
                <a:ea typeface="Verdana" panose="020B0604030504040204" pitchFamily="34" charset="0"/>
              </a:rPr>
              <a:t>thechnolegol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dros</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canrifoedd</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Ymchwilio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i'n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catalogau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cronfeydd</a:t>
            </a:r>
            <a:r>
              <a:rPr lang="en-GB" sz="1200" dirty="0">
                <a:solidFill>
                  <a:srgbClr val="00A6B9"/>
                </a:solidFill>
                <a:latin typeface="Franklin Gothic Book" panose="020B0503020102020204" pitchFamily="34" charset="0"/>
                <a:ea typeface="Verdana" panose="020B0604030504040204" pitchFamily="34" charset="0"/>
              </a:rPr>
              <a:t> data</a:t>
            </a: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canfyddiadau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yn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feirniadol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cofnodi</a:t>
            </a:r>
            <a:r>
              <a:rPr lang="en-GB" sz="1200" dirty="0">
                <a:solidFill>
                  <a:srgbClr val="00A6B9"/>
                </a:solidFill>
                <a:latin typeface="Franklin Gothic Book" panose="020B0503020102020204" pitchFamily="34" charset="0"/>
                <a:ea typeface="Verdana" panose="020B0604030504040204" pitchFamily="34" charset="0"/>
              </a:rPr>
              <a:t> data</a:t>
            </a: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ein</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rheolaethau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amgylcheddol</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Darparu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dealltwriaeth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byd</a:t>
            </a:r>
            <a:r>
              <a:rPr lang="en-GB" sz="1200" dirty="0">
                <a:solidFill>
                  <a:srgbClr val="00A6B9"/>
                </a:solidFill>
                <a:latin typeface="Franklin Gothic Book" panose="020B0503020102020204" pitchFamily="34" charset="0"/>
                <a:ea typeface="Verdana" panose="020B0604030504040204" pitchFamily="34" charset="0"/>
              </a:rPr>
              <a:t> go </a:t>
            </a:r>
            <a:r>
              <a:rPr lang="en-GB" sz="1200" dirty="0" err="1">
                <a:solidFill>
                  <a:srgbClr val="00A6B9"/>
                </a:solidFill>
                <a:latin typeface="Franklin Gothic Book" panose="020B0503020102020204" pitchFamily="34" charset="0"/>
                <a:ea typeface="Verdana" panose="020B0604030504040204" pitchFamily="34" charset="0"/>
              </a:rPr>
              <a:t>iawn</a:t>
            </a:r>
            <a:r>
              <a:rPr lang="en-GB" sz="1200" dirty="0">
                <a:solidFill>
                  <a:srgbClr val="00A6B9"/>
                </a:solidFill>
                <a:latin typeface="Franklin Gothic Book" panose="020B0503020102020204" pitchFamily="34" charset="0"/>
                <a:ea typeface="Verdana" panose="020B0604030504040204" pitchFamily="34" charset="0"/>
              </a:rPr>
              <a:t> o </a:t>
            </a:r>
            <a:r>
              <a:rPr lang="en-GB" sz="1200" dirty="0" err="1">
                <a:solidFill>
                  <a:srgbClr val="00A6B9"/>
                </a:solidFill>
                <a:latin typeface="Franklin Gothic Book" panose="020B0503020102020204" pitchFamily="34" charset="0"/>
                <a:ea typeface="Verdana" panose="020B0604030504040204" pitchFamily="34" charset="0"/>
              </a:rPr>
              <a:t>gysyniadau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gwyddonol</a:t>
            </a:r>
            <a:r>
              <a:rPr lang="en-GB" sz="1200" dirty="0">
                <a:solidFill>
                  <a:srgbClr val="00A6B9"/>
                </a:solidFill>
                <a:latin typeface="Franklin Gothic Book" panose="020B0503020102020204" pitchFamily="34" charset="0"/>
                <a:ea typeface="Verdana" panose="020B0604030504040204" pitchFamily="34" charset="0"/>
              </a:rPr>
              <a:t> sy'n </a:t>
            </a:r>
            <a:r>
              <a:rPr lang="en-GB" sz="1200" dirty="0" err="1">
                <a:solidFill>
                  <a:srgbClr val="00A6B9"/>
                </a:solidFill>
                <a:latin typeface="Franklin Gothic Book" panose="020B0503020102020204" pitchFamily="34" charset="0"/>
                <a:ea typeface="Verdana" panose="020B0604030504040204" pitchFamily="34" charset="0"/>
              </a:rPr>
              <a:t>berthnasol</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fywyd</a:t>
            </a:r>
            <a:endParaRPr lang="en-GB" sz="1200" dirty="0">
              <a:solidFill>
                <a:srgbClr val="00A6B9"/>
              </a:solidFill>
              <a:latin typeface="Franklin Gothic Book" panose="020B0503020102020204" pitchFamily="34" charset="0"/>
              <a:ea typeface="Verdana" panose="020B0604030504040204" pitchFamily="34" charset="0"/>
            </a:endParaRPr>
          </a:p>
        </p:txBody>
      </p:sp>
      <p:pic>
        <p:nvPicPr>
          <p:cNvPr id="7" name="Picture 2">
            <a:extLst>
              <a:ext uri="{FF2B5EF4-FFF2-40B4-BE49-F238E27FC236}">
                <a16:creationId xmlns:a16="http://schemas.microsoft.com/office/drawing/2014/main" id="{C2888625-EF7B-20FD-ED43-FFC51F00BF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969614" y="4581580"/>
            <a:ext cx="2806335" cy="210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1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629FB-49B6-AD8A-595D-61064C305316}"/>
              </a:ext>
            </a:extLst>
          </p:cNvPr>
          <p:cNvSpPr/>
          <p:nvPr/>
        </p:nvSpPr>
        <p:spPr>
          <a:xfrm>
            <a:off x="0" y="-15067"/>
            <a:ext cx="12192000" cy="1554442"/>
          </a:xfrm>
          <a:prstGeom prst="rect">
            <a:avLst/>
          </a:prstGeom>
          <a:solidFill>
            <a:srgbClr val="00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43925F6-F8A3-921F-4451-6DD51BB5AEE8}"/>
              </a:ext>
            </a:extLst>
          </p:cNvPr>
          <p:cNvSpPr txBox="1"/>
          <p:nvPr/>
        </p:nvSpPr>
        <p:spPr>
          <a:xfrm>
            <a:off x="724670" y="635246"/>
            <a:ext cx="11063233" cy="523220"/>
          </a:xfrm>
          <a:prstGeom prst="rect">
            <a:avLst/>
          </a:prstGeom>
          <a:noFill/>
        </p:spPr>
        <p:txBody>
          <a:bodyPr wrap="square">
            <a:spAutoFit/>
          </a:bodyPr>
          <a:lstStyle/>
          <a:p>
            <a:r>
              <a:rPr lang="en-GB" sz="2800" dirty="0">
                <a:solidFill>
                  <a:srgbClr val="000000"/>
                </a:solidFill>
                <a:effectLst/>
                <a:latin typeface="Franklin Gothic Book" panose="020B0503020102020204" pitchFamily="34" charset="0"/>
                <a:ea typeface="Times New Roman" panose="02020603050405020304" pitchFamily="18" charset="0"/>
              </a:rPr>
              <a:t>Area of learning and experience – </a:t>
            </a:r>
            <a:r>
              <a:rPr lang="en-GB" sz="2800" dirty="0">
                <a:latin typeface="Franklin Gothic Book" panose="020B0503020102020204" pitchFamily="34" charset="0"/>
              </a:rPr>
              <a:t>Maths and numeracy</a:t>
            </a:r>
            <a:endParaRPr lang="en-GB" sz="2800" dirty="0">
              <a:solidFill>
                <a:srgbClr val="000000"/>
              </a:solidFill>
              <a:effectLst/>
              <a:latin typeface="Franklin Gothic Book" panose="020B050302010202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D10B8144-CE5E-91FF-AFF4-9903ECAF8CDF}"/>
              </a:ext>
            </a:extLst>
          </p:cNvPr>
          <p:cNvSpPr txBox="1"/>
          <p:nvPr/>
        </p:nvSpPr>
        <p:spPr>
          <a:xfrm>
            <a:off x="724670" y="228673"/>
            <a:ext cx="10469468" cy="523220"/>
          </a:xfrm>
          <a:prstGeom prst="rect">
            <a:avLst/>
          </a:prstGeom>
          <a:noFill/>
        </p:spPr>
        <p:txBody>
          <a:bodyPr wrap="square">
            <a:spAutoFit/>
          </a:bodyPr>
          <a:lstStyle/>
          <a:p>
            <a:r>
              <a:rPr lang="en-GB" sz="2800" dirty="0" err="1">
                <a:solidFill>
                  <a:schemeClr val="bg1"/>
                </a:solidFill>
                <a:latin typeface="Franklin Gothic Book" panose="020B0503020102020204" pitchFamily="34" charset="0"/>
                <a:ea typeface="Verdana" panose="020B0604030504040204" pitchFamily="34" charset="0"/>
              </a:rPr>
              <a:t>Maes</a:t>
            </a:r>
            <a:r>
              <a:rPr lang="en-GB" sz="2800" dirty="0">
                <a:solidFill>
                  <a:schemeClr val="bg1"/>
                </a:solidFill>
                <a:latin typeface="Franklin Gothic Book" panose="020B0503020102020204" pitchFamily="34" charset="0"/>
                <a:ea typeface="Verdana" panose="020B0604030504040204" pitchFamily="34" charset="0"/>
              </a:rPr>
              <a:t> </a:t>
            </a:r>
            <a:r>
              <a:rPr lang="en-GB" sz="2800" dirty="0" err="1">
                <a:solidFill>
                  <a:schemeClr val="bg1"/>
                </a:solidFill>
                <a:latin typeface="Franklin Gothic Book" panose="020B0503020102020204" pitchFamily="34" charset="0"/>
                <a:ea typeface="Verdana" panose="020B0604030504040204" pitchFamily="34" charset="0"/>
              </a:rPr>
              <a:t>dysgu</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phrofiad</a:t>
            </a:r>
            <a:r>
              <a:rPr lang="en-GB" sz="2800" dirty="0">
                <a:solidFill>
                  <a:schemeClr val="bg1"/>
                </a:solidFill>
                <a:latin typeface="Franklin Gothic Book" panose="020B0503020102020204" pitchFamily="34" charset="0"/>
                <a:ea typeface="Verdana" panose="020B0604030504040204" pitchFamily="34" charset="0"/>
              </a:rPr>
              <a:t> – </a:t>
            </a:r>
            <a:r>
              <a:rPr lang="en-GB" sz="2800" dirty="0" err="1">
                <a:solidFill>
                  <a:schemeClr val="bg1"/>
                </a:solidFill>
                <a:latin typeface="Franklin Gothic Book" panose="020B0503020102020204" pitchFamily="34" charset="0"/>
                <a:ea typeface="Verdana" panose="020B0604030504040204" pitchFamily="34" charset="0"/>
              </a:rPr>
              <a:t>Mathemateg</a:t>
            </a:r>
            <a:r>
              <a:rPr lang="en-GB" sz="2800" dirty="0">
                <a:solidFill>
                  <a:schemeClr val="bg1"/>
                </a:solidFill>
                <a:latin typeface="Franklin Gothic Book" panose="020B0503020102020204" pitchFamily="34" charset="0"/>
                <a:ea typeface="Verdana" panose="020B0604030504040204" pitchFamily="34" charset="0"/>
              </a:rPr>
              <a:t> a </a:t>
            </a:r>
            <a:r>
              <a:rPr lang="en-GB" sz="2800" dirty="0" err="1">
                <a:solidFill>
                  <a:schemeClr val="bg1"/>
                </a:solidFill>
                <a:latin typeface="Franklin Gothic Book" panose="020B0503020102020204" pitchFamily="34" charset="0"/>
                <a:ea typeface="Verdana" panose="020B0604030504040204" pitchFamily="34" charset="0"/>
              </a:rPr>
              <a:t>rhifedd</a:t>
            </a:r>
            <a:endParaRPr lang="en-GB" sz="2800" dirty="0">
              <a:solidFill>
                <a:schemeClr val="bg1"/>
              </a:solidFill>
              <a:effectLst/>
              <a:latin typeface="Franklin Gothic Book" panose="020B05030201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449DA9A9-4B9C-5DF6-CED2-7302828DAD4B}"/>
              </a:ext>
            </a:extLst>
          </p:cNvPr>
          <p:cNvSpPr txBox="1"/>
          <p:nvPr/>
        </p:nvSpPr>
        <p:spPr>
          <a:xfrm>
            <a:off x="995709" y="2329388"/>
            <a:ext cx="4963694" cy="1384995"/>
          </a:xfrm>
          <a:prstGeom prst="rect">
            <a:avLst/>
          </a:prstGeom>
          <a:noFill/>
        </p:spPr>
        <p:txBody>
          <a:bodyPr wrap="square">
            <a:spAutoFit/>
          </a:bodyPr>
          <a:lstStyle/>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Rheoli</a:t>
            </a:r>
            <a:r>
              <a:rPr lang="en-GB" sz="1200" dirty="0">
                <a:solidFill>
                  <a:srgbClr val="00A6B9"/>
                </a:solidFill>
                <a:latin typeface="Franklin Gothic Book" panose="020B0503020102020204" pitchFamily="34" charset="0"/>
                <a:ea typeface="Verdana" panose="020B0604030504040204" pitchFamily="34" charset="0"/>
              </a:rPr>
              <a:t> data</a:t>
            </a: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Ymchwilio</a:t>
            </a:r>
            <a:r>
              <a:rPr lang="en-GB" sz="1200" dirty="0">
                <a:solidFill>
                  <a:srgbClr val="00A6B9"/>
                </a:solidFill>
                <a:latin typeface="Franklin Gothic Book" panose="020B0503020102020204" pitchFamily="34" charset="0"/>
                <a:ea typeface="Verdana" panose="020B0604030504040204" pitchFamily="34" charset="0"/>
              </a:rPr>
              <a:t> i </a:t>
            </a:r>
            <a:r>
              <a:rPr lang="en-GB" sz="1200" dirty="0" err="1">
                <a:solidFill>
                  <a:srgbClr val="00A6B9"/>
                </a:solidFill>
                <a:latin typeface="Franklin Gothic Book" panose="020B0503020102020204" pitchFamily="34" charset="0"/>
                <a:ea typeface="Verdana" panose="020B0604030504040204" pitchFamily="34" charset="0"/>
              </a:rPr>
              <a:t>ddata</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hanesyddol</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Deall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dogfennau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hanesyddol</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Annog</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meddwl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mathemategol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trwy</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cysyniadau</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Datblygu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sgiliau</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gwybyddol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wrth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archwilio</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deunydd</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newydd</a:t>
            </a:r>
            <a:endParaRPr lang="en-GB" sz="1200" dirty="0">
              <a:solidFill>
                <a:srgbClr val="00A6B9"/>
              </a:solidFill>
              <a:latin typeface="Franklin Gothic Book" panose="020B0503020102020204" pitchFamily="34" charset="0"/>
              <a:ea typeface="Verdana" panose="020B0604030504040204" pitchFamily="34" charset="0"/>
            </a:endParaRPr>
          </a:p>
          <a:p>
            <a:pPr marL="171450" indent="-171450">
              <a:buFont typeface="Courier New" panose="02070309020205020404" pitchFamily="49" charset="0"/>
              <a:buChar char="o"/>
            </a:pPr>
            <a:r>
              <a:rPr lang="en-GB" sz="1200" dirty="0" err="1">
                <a:solidFill>
                  <a:srgbClr val="00A6B9"/>
                </a:solidFill>
                <a:latin typeface="Franklin Gothic Book" panose="020B0503020102020204" pitchFamily="34" charset="0"/>
                <a:ea typeface="Verdana" panose="020B0604030504040204" pitchFamily="34" charset="0"/>
              </a:rPr>
              <a:t>Paratoi</a:t>
            </a:r>
            <a:r>
              <a:rPr lang="en-GB" sz="1200" dirty="0">
                <a:solidFill>
                  <a:srgbClr val="00A6B9"/>
                </a:solidFill>
                <a:latin typeface="Franklin Gothic Book" panose="020B0503020102020204" pitchFamily="34" charset="0"/>
                <a:ea typeface="Verdana" panose="020B0604030504040204" pitchFamily="34" charset="0"/>
              </a:rPr>
              <a:t> plant </a:t>
            </a:r>
            <a:r>
              <a:rPr lang="en-GB" sz="1200" dirty="0" err="1">
                <a:solidFill>
                  <a:srgbClr val="00A6B9"/>
                </a:solidFill>
                <a:latin typeface="Franklin Gothic Book" panose="020B0503020102020204" pitchFamily="34" charset="0"/>
                <a:ea typeface="Verdana" panose="020B0604030504040204" pitchFamily="34" charset="0"/>
              </a:rPr>
              <a:t>ar</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gyfer</a:t>
            </a:r>
            <a:r>
              <a:rPr lang="en-GB" sz="1200" dirty="0">
                <a:solidFill>
                  <a:srgbClr val="00A6B9"/>
                </a:solidFill>
                <a:latin typeface="Franklin Gothic Book" panose="020B0503020102020204" pitchFamily="34" charset="0"/>
                <a:ea typeface="Verdana" panose="020B0604030504040204" pitchFamily="34" charset="0"/>
              </a:rPr>
              <a:t> y </a:t>
            </a:r>
            <a:r>
              <a:rPr lang="en-GB" sz="1200" dirty="0" err="1">
                <a:solidFill>
                  <a:srgbClr val="00A6B9"/>
                </a:solidFill>
                <a:latin typeface="Franklin Gothic Book" panose="020B0503020102020204" pitchFamily="34" charset="0"/>
                <a:ea typeface="Verdana" panose="020B0604030504040204" pitchFamily="34" charset="0"/>
              </a:rPr>
              <a:t>dyfodol</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gyda</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dealltwriaeth</a:t>
            </a:r>
            <a:r>
              <a:rPr lang="en-GB" sz="1200" dirty="0">
                <a:solidFill>
                  <a:srgbClr val="00A6B9"/>
                </a:solidFill>
                <a:latin typeface="Franklin Gothic Book" panose="020B0503020102020204" pitchFamily="34" charset="0"/>
                <a:ea typeface="Verdana" panose="020B0604030504040204" pitchFamily="34" charset="0"/>
              </a:rPr>
              <a:t> </a:t>
            </a:r>
            <a:r>
              <a:rPr lang="en-GB" sz="1200" dirty="0" err="1">
                <a:solidFill>
                  <a:srgbClr val="00A6B9"/>
                </a:solidFill>
                <a:latin typeface="Franklin Gothic Book" panose="020B0503020102020204" pitchFamily="34" charset="0"/>
                <a:ea typeface="Verdana" panose="020B0604030504040204" pitchFamily="34" charset="0"/>
              </a:rPr>
              <a:t>byd</a:t>
            </a:r>
            <a:r>
              <a:rPr lang="en-GB" sz="1200" dirty="0">
                <a:solidFill>
                  <a:srgbClr val="00A6B9"/>
                </a:solidFill>
                <a:latin typeface="Franklin Gothic Book" panose="020B0503020102020204" pitchFamily="34" charset="0"/>
                <a:ea typeface="Verdana" panose="020B0604030504040204" pitchFamily="34" charset="0"/>
              </a:rPr>
              <a:t> go </a:t>
            </a:r>
            <a:r>
              <a:rPr lang="en-GB" sz="1200" dirty="0" err="1">
                <a:solidFill>
                  <a:srgbClr val="00A6B9"/>
                </a:solidFill>
                <a:latin typeface="Franklin Gothic Book" panose="020B0503020102020204" pitchFamily="34" charset="0"/>
                <a:ea typeface="Verdana" panose="020B0604030504040204" pitchFamily="34" charset="0"/>
              </a:rPr>
              <a:t>iawn</a:t>
            </a:r>
            <a:r>
              <a:rPr lang="en-GB" sz="1200" dirty="0">
                <a:solidFill>
                  <a:srgbClr val="00A6B9"/>
                </a:solidFill>
                <a:latin typeface="Franklin Gothic Book" panose="020B0503020102020204" pitchFamily="34" charset="0"/>
                <a:ea typeface="Verdana" panose="020B0604030504040204" pitchFamily="34" charset="0"/>
              </a:rPr>
              <a:t> o </a:t>
            </a:r>
            <a:r>
              <a:rPr lang="en-GB" sz="1200" dirty="0" err="1">
                <a:solidFill>
                  <a:srgbClr val="00A6B9"/>
                </a:solidFill>
                <a:latin typeface="Franklin Gothic Book" panose="020B0503020102020204" pitchFamily="34" charset="0"/>
                <a:ea typeface="Verdana" panose="020B0604030504040204" pitchFamily="34" charset="0"/>
              </a:rPr>
              <a:t>fathemateg</a:t>
            </a:r>
            <a:endParaRPr lang="en-GB" sz="1200" dirty="0">
              <a:solidFill>
                <a:srgbClr val="00A6B9"/>
              </a:solidFill>
              <a:latin typeface="Franklin Gothic Book" panose="020B050302010202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752099BA-7135-BECD-D9DF-F44ADBF1E997}"/>
              </a:ext>
            </a:extLst>
          </p:cNvPr>
          <p:cNvSpPr txBox="1"/>
          <p:nvPr/>
        </p:nvSpPr>
        <p:spPr>
          <a:xfrm>
            <a:off x="995709" y="4135064"/>
            <a:ext cx="4963694" cy="1384995"/>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Managing data</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Researching historical data</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Understanding historical documents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Encouraging mathematical thinking through exploring concepts</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Develop cognitive skills while exploring new material</a:t>
            </a:r>
          </a:p>
          <a:p>
            <a:pPr marL="171450" indent="-171450">
              <a:buFont typeface="Courier New" panose="02070309020205020404" pitchFamily="49" charset="0"/>
              <a:buChar char="o"/>
            </a:pPr>
            <a:r>
              <a:rPr lang="en-GB" sz="1200" dirty="0">
                <a:latin typeface="Franklin Gothic Book" panose="020B0503020102020204" pitchFamily="34" charset="0"/>
                <a:ea typeface="Verdana" panose="020B0604030504040204" pitchFamily="34" charset="0"/>
              </a:rPr>
              <a:t>Preparing children for the future with real world understanding of maths</a:t>
            </a:r>
          </a:p>
        </p:txBody>
      </p:sp>
      <p:pic>
        <p:nvPicPr>
          <p:cNvPr id="6146" name="Picture 2">
            <a:extLst>
              <a:ext uri="{FF2B5EF4-FFF2-40B4-BE49-F238E27FC236}">
                <a16:creationId xmlns:a16="http://schemas.microsoft.com/office/drawing/2014/main" id="{292B3AD5-A5A2-C33A-5DB3-DD3422CB384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2599" y="2650437"/>
            <a:ext cx="4657652" cy="296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44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18904</TotalTime>
  <Words>2812</Words>
  <Application>Microsoft Office PowerPoint</Application>
  <PresentationFormat>Widescreen</PresentationFormat>
  <Paragraphs>258</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Courier New</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 Gwyn</dc:creator>
  <cp:lastModifiedBy>Robin Johnson</cp:lastModifiedBy>
  <cp:revision>7</cp:revision>
  <cp:lastPrinted>2023-05-24T15:24:54Z</cp:lastPrinted>
  <dcterms:created xsi:type="dcterms:W3CDTF">2023-02-05T10:34:27Z</dcterms:created>
  <dcterms:modified xsi:type="dcterms:W3CDTF">2023-06-15T15:23:42Z</dcterms:modified>
</cp:coreProperties>
</file>